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64" r:id="rId3"/>
    <p:sldId id="265" r:id="rId4"/>
    <p:sldId id="259" r:id="rId5"/>
    <p:sldId id="267" r:id="rId6"/>
    <p:sldId id="262" r:id="rId7"/>
    <p:sldId id="260" r:id="rId8"/>
    <p:sldId id="261" r:id="rId9"/>
    <p:sldId id="263" r:id="rId10"/>
    <p:sldId id="271" r:id="rId11"/>
    <p:sldId id="268" r:id="rId12"/>
    <p:sldId id="270" r:id="rId13"/>
    <p:sldId id="272" r:id="rId14"/>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19" autoAdjust="0"/>
    <p:restoredTop sz="94660"/>
  </p:normalViewPr>
  <p:slideViewPr>
    <p:cSldViewPr snapToGrid="0">
      <p:cViewPr varScale="1">
        <p:scale>
          <a:sx n="55" d="100"/>
          <a:sy n="55" d="100"/>
        </p:scale>
        <p:origin x="7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E62CE5B-19C7-4F59-835A-DFAAFBEF363E}" type="datetimeFigureOut">
              <a:rPr lang="en-CA" smtClean="0"/>
              <a:t>2026-06-06</a:t>
            </a:fld>
            <a:endParaRPr lang="en-CA"/>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A9320613-AC6D-4D4C-BB6D-0333E7BD9BBA}" type="slidenum">
              <a:rPr lang="en-CA" smtClean="0"/>
              <a:t>‹#›</a:t>
            </a:fld>
            <a:endParaRPr lang="en-CA"/>
          </a:p>
        </p:txBody>
      </p:sp>
    </p:spTree>
    <p:extLst>
      <p:ext uri="{BB962C8B-B14F-4D97-AF65-F5344CB8AC3E}">
        <p14:creationId xmlns:p14="http://schemas.microsoft.com/office/powerpoint/2010/main" val="3669467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9320613-AC6D-4D4C-BB6D-0333E7BD9BBA}" type="slidenum">
              <a:rPr lang="en-CA" smtClean="0"/>
              <a:t>5</a:t>
            </a:fld>
            <a:endParaRPr lang="en-CA"/>
          </a:p>
        </p:txBody>
      </p:sp>
    </p:spTree>
    <p:extLst>
      <p:ext uri="{BB962C8B-B14F-4D97-AF65-F5344CB8AC3E}">
        <p14:creationId xmlns:p14="http://schemas.microsoft.com/office/powerpoint/2010/main" val="247453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F83C26-3AF9-4FF0-8D37-1397F45883FA}" type="datetimeFigureOut">
              <a:rPr lang="en-CA" smtClean="0"/>
              <a:t>2026-06-06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F3999B6-FC25-42CB-862C-41CB80C11F0A}" type="slidenum">
              <a:rPr lang="en-CA" smtClean="0"/>
              <a:t>‹#›</a:t>
            </a:fld>
            <a:endParaRPr lang="en-CA"/>
          </a:p>
        </p:txBody>
      </p:sp>
    </p:spTree>
    <p:extLst>
      <p:ext uri="{BB962C8B-B14F-4D97-AF65-F5344CB8AC3E}">
        <p14:creationId xmlns:p14="http://schemas.microsoft.com/office/powerpoint/2010/main" val="3914798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F83C26-3AF9-4FF0-8D37-1397F45883FA}" type="datetimeFigureOut">
              <a:rPr lang="en-CA" smtClean="0"/>
              <a:t>2026-06-06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F3999B6-FC25-42CB-862C-41CB80C11F0A}" type="slidenum">
              <a:rPr lang="en-CA" smtClean="0"/>
              <a:t>‹#›</a:t>
            </a:fld>
            <a:endParaRPr lang="en-CA"/>
          </a:p>
        </p:txBody>
      </p:sp>
    </p:spTree>
    <p:extLst>
      <p:ext uri="{BB962C8B-B14F-4D97-AF65-F5344CB8AC3E}">
        <p14:creationId xmlns:p14="http://schemas.microsoft.com/office/powerpoint/2010/main" val="552304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F83C26-3AF9-4FF0-8D37-1397F45883FA}" type="datetimeFigureOut">
              <a:rPr lang="en-CA" smtClean="0"/>
              <a:t>2026-06-06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F3999B6-FC25-42CB-862C-41CB80C11F0A}" type="slidenum">
              <a:rPr lang="en-CA" smtClean="0"/>
              <a:t>‹#›</a:t>
            </a:fld>
            <a:endParaRPr lang="en-CA"/>
          </a:p>
        </p:txBody>
      </p:sp>
    </p:spTree>
    <p:extLst>
      <p:ext uri="{BB962C8B-B14F-4D97-AF65-F5344CB8AC3E}">
        <p14:creationId xmlns:p14="http://schemas.microsoft.com/office/powerpoint/2010/main" val="652727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F83C26-3AF9-4FF0-8D37-1397F45883FA}" type="datetimeFigureOut">
              <a:rPr lang="en-CA" smtClean="0"/>
              <a:t>2026-06-06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F3999B6-FC25-42CB-862C-41CB80C11F0A}" type="slidenum">
              <a:rPr lang="en-CA" smtClean="0"/>
              <a:t>‹#›</a:t>
            </a:fld>
            <a:endParaRPr lang="en-CA"/>
          </a:p>
        </p:txBody>
      </p:sp>
    </p:spTree>
    <p:extLst>
      <p:ext uri="{BB962C8B-B14F-4D97-AF65-F5344CB8AC3E}">
        <p14:creationId xmlns:p14="http://schemas.microsoft.com/office/powerpoint/2010/main" val="4129781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F83C26-3AF9-4FF0-8D37-1397F45883FA}" type="datetimeFigureOut">
              <a:rPr lang="en-CA" smtClean="0"/>
              <a:t>2026-06-06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F3999B6-FC25-42CB-862C-41CB80C11F0A}" type="slidenum">
              <a:rPr lang="en-CA" smtClean="0"/>
              <a:t>‹#›</a:t>
            </a:fld>
            <a:endParaRPr lang="en-CA"/>
          </a:p>
        </p:txBody>
      </p:sp>
    </p:spTree>
    <p:extLst>
      <p:ext uri="{BB962C8B-B14F-4D97-AF65-F5344CB8AC3E}">
        <p14:creationId xmlns:p14="http://schemas.microsoft.com/office/powerpoint/2010/main" val="1990281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F83C26-3AF9-4FF0-8D37-1397F45883FA}" type="datetimeFigureOut">
              <a:rPr lang="en-CA" smtClean="0"/>
              <a:t>2026-06-06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F3999B6-FC25-42CB-862C-41CB80C11F0A}" type="slidenum">
              <a:rPr lang="en-CA" smtClean="0"/>
              <a:t>‹#›</a:t>
            </a:fld>
            <a:endParaRPr lang="en-CA"/>
          </a:p>
        </p:txBody>
      </p:sp>
    </p:spTree>
    <p:extLst>
      <p:ext uri="{BB962C8B-B14F-4D97-AF65-F5344CB8AC3E}">
        <p14:creationId xmlns:p14="http://schemas.microsoft.com/office/powerpoint/2010/main" val="3489702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F83C26-3AF9-4FF0-8D37-1397F45883FA}" type="datetimeFigureOut">
              <a:rPr lang="en-CA" smtClean="0"/>
              <a:t>2026-06-06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F3999B6-FC25-42CB-862C-41CB80C11F0A}" type="slidenum">
              <a:rPr lang="en-CA" smtClean="0"/>
              <a:t>‹#›</a:t>
            </a:fld>
            <a:endParaRPr lang="en-CA"/>
          </a:p>
        </p:txBody>
      </p:sp>
    </p:spTree>
    <p:extLst>
      <p:ext uri="{BB962C8B-B14F-4D97-AF65-F5344CB8AC3E}">
        <p14:creationId xmlns:p14="http://schemas.microsoft.com/office/powerpoint/2010/main" val="1149194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F83C26-3AF9-4FF0-8D37-1397F45883FA}" type="datetimeFigureOut">
              <a:rPr lang="en-CA" smtClean="0"/>
              <a:t>2026-06-06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F3999B6-FC25-42CB-862C-41CB80C11F0A}" type="slidenum">
              <a:rPr lang="en-CA" smtClean="0"/>
              <a:t>‹#›</a:t>
            </a:fld>
            <a:endParaRPr lang="en-CA"/>
          </a:p>
        </p:txBody>
      </p:sp>
    </p:spTree>
    <p:extLst>
      <p:ext uri="{BB962C8B-B14F-4D97-AF65-F5344CB8AC3E}">
        <p14:creationId xmlns:p14="http://schemas.microsoft.com/office/powerpoint/2010/main" val="1092612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83C26-3AF9-4FF0-8D37-1397F45883FA}" type="datetimeFigureOut">
              <a:rPr lang="en-CA" smtClean="0"/>
              <a:t>2026-06-06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F3999B6-FC25-42CB-862C-41CB80C11F0A}" type="slidenum">
              <a:rPr lang="en-CA" smtClean="0"/>
              <a:t>‹#›</a:t>
            </a:fld>
            <a:endParaRPr lang="en-CA"/>
          </a:p>
        </p:txBody>
      </p:sp>
    </p:spTree>
    <p:extLst>
      <p:ext uri="{BB962C8B-B14F-4D97-AF65-F5344CB8AC3E}">
        <p14:creationId xmlns:p14="http://schemas.microsoft.com/office/powerpoint/2010/main" val="3039077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F83C26-3AF9-4FF0-8D37-1397F45883FA}" type="datetimeFigureOut">
              <a:rPr lang="en-CA" smtClean="0"/>
              <a:t>2026-06-06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F3999B6-FC25-42CB-862C-41CB80C11F0A}" type="slidenum">
              <a:rPr lang="en-CA" smtClean="0"/>
              <a:t>‹#›</a:t>
            </a:fld>
            <a:endParaRPr lang="en-CA"/>
          </a:p>
        </p:txBody>
      </p:sp>
    </p:spTree>
    <p:extLst>
      <p:ext uri="{BB962C8B-B14F-4D97-AF65-F5344CB8AC3E}">
        <p14:creationId xmlns:p14="http://schemas.microsoft.com/office/powerpoint/2010/main" val="375880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F83C26-3AF9-4FF0-8D37-1397F45883FA}" type="datetimeFigureOut">
              <a:rPr lang="en-CA" smtClean="0"/>
              <a:t>2026-06-06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F3999B6-FC25-42CB-862C-41CB80C11F0A}" type="slidenum">
              <a:rPr lang="en-CA" smtClean="0"/>
              <a:t>‹#›</a:t>
            </a:fld>
            <a:endParaRPr lang="en-CA"/>
          </a:p>
        </p:txBody>
      </p:sp>
    </p:spTree>
    <p:extLst>
      <p:ext uri="{BB962C8B-B14F-4D97-AF65-F5344CB8AC3E}">
        <p14:creationId xmlns:p14="http://schemas.microsoft.com/office/powerpoint/2010/main" val="3718304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1F83C26-3AF9-4FF0-8D37-1397F45883FA}" type="datetimeFigureOut">
              <a:rPr lang="en-CA" smtClean="0"/>
              <a:t>2026-06-06</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3999B6-FC25-42CB-862C-41CB80C11F0A}" type="slidenum">
              <a:rPr lang="en-CA" smtClean="0"/>
              <a:t>‹#›</a:t>
            </a:fld>
            <a:endParaRPr lang="en-CA"/>
          </a:p>
        </p:txBody>
      </p:sp>
    </p:spTree>
    <p:extLst>
      <p:ext uri="{BB962C8B-B14F-4D97-AF65-F5344CB8AC3E}">
        <p14:creationId xmlns:p14="http://schemas.microsoft.com/office/powerpoint/2010/main" val="16481609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1B6CD6-94C0-E141-9EBF-7BB8C93AEBD7}"/>
              </a:ext>
            </a:extLst>
          </p:cNvPr>
          <p:cNvSpPr/>
          <p:nvPr/>
        </p:nvSpPr>
        <p:spPr>
          <a:xfrm>
            <a:off x="902825" y="1788249"/>
            <a:ext cx="10359341" cy="49597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600" b="1" dirty="0">
                <a:solidFill>
                  <a:srgbClr val="FF0000"/>
                </a:solidFill>
                <a:latin typeface="Times New Roman" panose="02020603050405020304" pitchFamily="18" charset="0"/>
                <a:cs typeface="Times New Roman" panose="02020603050405020304" pitchFamily="18" charset="0"/>
              </a:rPr>
              <a:t>Canadian Army</a:t>
            </a:r>
          </a:p>
          <a:p>
            <a:pPr algn="ctr"/>
            <a:r>
              <a:rPr lang="en-CA" sz="3600" b="1" dirty="0">
                <a:solidFill>
                  <a:srgbClr val="FF0000"/>
                </a:solidFill>
                <a:latin typeface="Times New Roman" panose="02020603050405020304" pitchFamily="18" charset="0"/>
                <a:cs typeface="Times New Roman" panose="02020603050405020304" pitchFamily="18" charset="0"/>
              </a:rPr>
              <a:t>World War II</a:t>
            </a:r>
          </a:p>
          <a:p>
            <a:pPr algn="ctr"/>
            <a:r>
              <a:rPr lang="en-CA" sz="3600" b="1" dirty="0">
                <a:solidFill>
                  <a:srgbClr val="FF0000"/>
                </a:solidFill>
                <a:latin typeface="Times New Roman" panose="02020603050405020304" pitchFamily="18" charset="0"/>
                <a:cs typeface="Times New Roman" panose="02020603050405020304" pitchFamily="18" charset="0"/>
              </a:rPr>
              <a:t>Organizational Structure, Manpower, </a:t>
            </a:r>
          </a:p>
          <a:p>
            <a:pPr algn="ctr"/>
            <a:r>
              <a:rPr lang="en-CA" sz="3600" b="1" dirty="0">
                <a:solidFill>
                  <a:srgbClr val="FF0000"/>
                </a:solidFill>
                <a:latin typeface="Times New Roman" panose="02020603050405020304" pitchFamily="18" charset="0"/>
                <a:cs typeface="Times New Roman" panose="02020603050405020304" pitchFamily="18" charset="0"/>
              </a:rPr>
              <a:t>Equipment and Operational Environment</a:t>
            </a:r>
          </a:p>
          <a:p>
            <a:pPr algn="ctr"/>
            <a:endParaRPr lang="en-CA" sz="3600" b="1" dirty="0">
              <a:solidFill>
                <a:srgbClr val="FF0000"/>
              </a:solidFill>
              <a:latin typeface="Times New Roman" panose="02020603050405020304" pitchFamily="18" charset="0"/>
              <a:cs typeface="Times New Roman" panose="02020603050405020304" pitchFamily="18" charset="0"/>
            </a:endParaRPr>
          </a:p>
          <a:p>
            <a:pPr algn="ctr"/>
            <a:r>
              <a:rPr lang="en-CA" sz="3600" b="1" dirty="0">
                <a:solidFill>
                  <a:srgbClr val="FF0000"/>
                </a:solidFill>
                <a:latin typeface="Times New Roman" panose="02020603050405020304" pitchFamily="18" charset="0"/>
                <a:cs typeface="Times New Roman" panose="02020603050405020304" pitchFamily="18" charset="0"/>
              </a:rPr>
              <a:t>“A Brief Overview”</a:t>
            </a:r>
          </a:p>
          <a:p>
            <a:endParaRPr lang="en-CA" sz="2400" b="1" dirty="0">
              <a:solidFill>
                <a:srgbClr val="FF0000"/>
              </a:solidFill>
              <a:latin typeface="Times New Roman" panose="02020603050405020304" pitchFamily="18" charset="0"/>
              <a:cs typeface="Times New Roman" panose="02020603050405020304" pitchFamily="18" charset="0"/>
            </a:endParaRPr>
          </a:p>
        </p:txBody>
      </p:sp>
      <p:sp>
        <p:nvSpPr>
          <p:cNvPr id="2" name="TextBox 2">
            <a:extLst>
              <a:ext uri="{FF2B5EF4-FFF2-40B4-BE49-F238E27FC236}">
                <a16:creationId xmlns:a16="http://schemas.microsoft.com/office/drawing/2014/main" id="{A56D0248-018D-AED7-69FC-1E5BEFB1E402}"/>
              </a:ext>
            </a:extLst>
          </p:cNvPr>
          <p:cNvSpPr txBox="1"/>
          <p:nvPr/>
        </p:nvSpPr>
        <p:spPr>
          <a:xfrm>
            <a:off x="1524000" y="6222827"/>
            <a:ext cx="9143999" cy="30777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white"/>
                </a:solidFill>
                <a:effectLst/>
                <a:uLnTx/>
                <a:uFillTx/>
                <a:latin typeface="Aptos" panose="02110004020202020204"/>
                <a:ea typeface="+mn-ea"/>
                <a:cs typeface="+mn-cs"/>
              </a:rPr>
              <a:t>© LGen E.C. Ashton Armoury Museum Hands on History Program. All Rights Reserved</a:t>
            </a:r>
          </a:p>
        </p:txBody>
      </p:sp>
      <p:pic>
        <p:nvPicPr>
          <p:cNvPr id="3" name="Picture 2">
            <a:extLst>
              <a:ext uri="{FF2B5EF4-FFF2-40B4-BE49-F238E27FC236}">
                <a16:creationId xmlns:a16="http://schemas.microsoft.com/office/drawing/2014/main" id="{02D193BC-EC18-3E1F-6C97-6D32D6F3C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313" y="327396"/>
            <a:ext cx="2422363" cy="2362139"/>
          </a:xfrm>
          <a:prstGeom prst="rect">
            <a:avLst/>
          </a:prstGeom>
        </p:spPr>
      </p:pic>
    </p:spTree>
    <p:extLst>
      <p:ext uri="{BB962C8B-B14F-4D97-AF65-F5344CB8AC3E}">
        <p14:creationId xmlns:p14="http://schemas.microsoft.com/office/powerpoint/2010/main" val="136963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4A91E6F0-0151-DD73-7C31-8BD321C1F91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B7FFC70-DDD2-690A-82D9-4729EF7E9C23}"/>
              </a:ext>
            </a:extLst>
          </p:cNvPr>
          <p:cNvSpPr/>
          <p:nvPr/>
        </p:nvSpPr>
        <p:spPr>
          <a:xfrm>
            <a:off x="1119252" y="1311953"/>
            <a:ext cx="9953495" cy="5546047"/>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defTabSz="914400">
              <a:lnSpc>
                <a:spcPct val="90000"/>
              </a:lnSpc>
              <a:spcAft>
                <a:spcPts val="600"/>
              </a:spcAft>
            </a:pPr>
            <a:r>
              <a:rPr lang="en-US" sz="2400" b="1" dirty="0">
                <a:solidFill>
                  <a:schemeClr val="bg1"/>
                </a:solidFill>
                <a:effectLst/>
              </a:rPr>
              <a:t>Battlefield Conditions</a:t>
            </a:r>
          </a:p>
          <a:p>
            <a:pPr indent="-228600" defTabSz="914400">
              <a:lnSpc>
                <a:spcPct val="90000"/>
              </a:lnSpc>
              <a:spcAft>
                <a:spcPts val="600"/>
              </a:spcAft>
              <a:buFont typeface="Arial" panose="020B0604020202020204" pitchFamily="34" charset="0"/>
              <a:buChar char="•"/>
            </a:pPr>
            <a:endParaRPr lang="en-US" sz="1700" dirty="0">
              <a:solidFill>
                <a:schemeClr val="bg1"/>
              </a:solidFill>
              <a:effectLst/>
            </a:endParaRPr>
          </a:p>
          <a:p>
            <a:pPr defTabSz="914400">
              <a:lnSpc>
                <a:spcPct val="90000"/>
              </a:lnSpc>
              <a:spcAft>
                <a:spcPts val="600"/>
              </a:spcAft>
            </a:pPr>
            <a:r>
              <a:rPr lang="en-US" dirty="0">
                <a:solidFill>
                  <a:schemeClr val="bg1"/>
                </a:solidFill>
                <a:effectLst/>
              </a:rPr>
              <a:t>Unlike WWI which was relatively static, WWII was largely a war of movement fought across a variety of terrains, from the harsh terrain of the Italian Campaign with steep mountains, narrow valleys, muddy rivers to the thick hedges of Normandy which divided field into natural fortresses. This </a:t>
            </a:r>
            <a:r>
              <a:rPr lang="en-CA" dirty="0"/>
              <a:t>demanded adaptability to fight across diverse landscapes in a fast-moving, mechanized war</a:t>
            </a:r>
            <a:endParaRPr lang="en-US" dirty="0">
              <a:solidFill>
                <a:schemeClr val="bg1"/>
              </a:solidFill>
              <a:effectLst/>
            </a:endParaRPr>
          </a:p>
          <a:p>
            <a:pPr indent="-228600" defTabSz="914400">
              <a:lnSpc>
                <a:spcPct val="90000"/>
              </a:lnSpc>
              <a:spcAft>
                <a:spcPts val="600"/>
              </a:spcAft>
              <a:buFont typeface="Arial" panose="020B0604020202020204" pitchFamily="34" charset="0"/>
              <a:buChar char="•"/>
            </a:pPr>
            <a:endParaRPr lang="en-US" sz="1700" dirty="0">
              <a:solidFill>
                <a:schemeClr val="bg1"/>
              </a:solidFill>
              <a:effectLst/>
            </a:endParaRPr>
          </a:p>
          <a:p>
            <a:pPr defTabSz="914400">
              <a:lnSpc>
                <a:spcPct val="90000"/>
              </a:lnSpc>
              <a:spcAft>
                <a:spcPts val="600"/>
              </a:spcAft>
            </a:pPr>
            <a:r>
              <a:rPr lang="en-US" sz="2400" b="1" dirty="0">
                <a:solidFill>
                  <a:schemeClr val="bg1"/>
                </a:solidFill>
                <a:effectLst/>
              </a:rPr>
              <a:t>Living Conditions</a:t>
            </a:r>
          </a:p>
          <a:p>
            <a:pPr indent="-228600" defTabSz="914400">
              <a:lnSpc>
                <a:spcPct val="90000"/>
              </a:lnSpc>
              <a:spcAft>
                <a:spcPts val="600"/>
              </a:spcAft>
              <a:buFont typeface="Arial" panose="020B0604020202020204" pitchFamily="34" charset="0"/>
              <a:buChar char="•"/>
            </a:pPr>
            <a:endParaRPr lang="en-US" sz="1700" dirty="0">
              <a:solidFill>
                <a:schemeClr val="bg1"/>
              </a:solidFill>
            </a:endParaRPr>
          </a:p>
          <a:p>
            <a:pPr defTabSz="914400">
              <a:lnSpc>
                <a:spcPct val="90000"/>
              </a:lnSpc>
              <a:spcAft>
                <a:spcPts val="600"/>
              </a:spcAft>
            </a:pPr>
            <a:r>
              <a:rPr lang="en-US" dirty="0">
                <a:solidFill>
                  <a:schemeClr val="bg1"/>
                </a:solidFill>
                <a:effectLst/>
              </a:rPr>
              <a:t>Although generally better supplied than in WWI, soldiers still endured:</a:t>
            </a:r>
          </a:p>
          <a:p>
            <a:pPr marL="342900" lvl="0" indent="-228600" defTabSz="914400">
              <a:lnSpc>
                <a:spcPct val="90000"/>
              </a:lnSpc>
              <a:spcAft>
                <a:spcPts val="600"/>
              </a:spcAft>
              <a:buSzPts val="1000"/>
              <a:buFont typeface="Arial" panose="020B0604020202020204" pitchFamily="34" charset="0"/>
              <a:buChar char="•"/>
              <a:tabLst>
                <a:tab pos="457200" algn="l"/>
              </a:tabLst>
            </a:pPr>
            <a:r>
              <a:rPr lang="en-US" dirty="0">
                <a:solidFill>
                  <a:schemeClr val="bg1"/>
                </a:solidFill>
                <a:effectLst/>
              </a:rPr>
              <a:t>Long periods in foxholes. </a:t>
            </a:r>
          </a:p>
          <a:p>
            <a:pPr marL="342900" lvl="0" indent="-228600" defTabSz="914400">
              <a:lnSpc>
                <a:spcPct val="90000"/>
              </a:lnSpc>
              <a:spcAft>
                <a:spcPts val="600"/>
              </a:spcAft>
              <a:buSzPts val="1000"/>
              <a:buFont typeface="Arial" panose="020B0604020202020204" pitchFamily="34" charset="0"/>
              <a:buChar char="•"/>
              <a:tabLst>
                <a:tab pos="457200" algn="l"/>
              </a:tabLst>
            </a:pPr>
            <a:r>
              <a:rPr lang="en-US" dirty="0">
                <a:solidFill>
                  <a:schemeClr val="bg1"/>
                </a:solidFill>
                <a:effectLst/>
              </a:rPr>
              <a:t>Exposure to rain, snow, and cold. </a:t>
            </a:r>
          </a:p>
          <a:p>
            <a:pPr marL="342900" lvl="0" indent="-228600" defTabSz="914400">
              <a:lnSpc>
                <a:spcPct val="90000"/>
              </a:lnSpc>
              <a:spcAft>
                <a:spcPts val="600"/>
              </a:spcAft>
              <a:buSzPts val="1000"/>
              <a:buFont typeface="Arial" panose="020B0604020202020204" pitchFamily="34" charset="0"/>
              <a:buChar char="•"/>
              <a:tabLst>
                <a:tab pos="457200" algn="l"/>
              </a:tabLst>
            </a:pPr>
            <a:r>
              <a:rPr lang="en-US" dirty="0">
                <a:solidFill>
                  <a:schemeClr val="bg1"/>
                </a:solidFill>
                <a:effectLst/>
              </a:rPr>
              <a:t>Limited bathing opportunities. </a:t>
            </a:r>
          </a:p>
          <a:p>
            <a:pPr marL="342900" lvl="0" indent="-228600" defTabSz="914400">
              <a:lnSpc>
                <a:spcPct val="90000"/>
              </a:lnSpc>
              <a:spcAft>
                <a:spcPts val="600"/>
              </a:spcAft>
              <a:buSzPts val="1000"/>
              <a:buFont typeface="Arial" panose="020B0604020202020204" pitchFamily="34" charset="0"/>
              <a:buChar char="•"/>
              <a:tabLst>
                <a:tab pos="457200" algn="l"/>
              </a:tabLst>
            </a:pPr>
            <a:r>
              <a:rPr lang="en-US" dirty="0">
                <a:solidFill>
                  <a:schemeClr val="bg1"/>
                </a:solidFill>
                <a:effectLst/>
              </a:rPr>
              <a:t>Sleep deprivation. </a:t>
            </a:r>
          </a:p>
          <a:p>
            <a:pPr marL="342900" lvl="0" indent="-228600" defTabSz="914400">
              <a:lnSpc>
                <a:spcPct val="90000"/>
              </a:lnSpc>
              <a:spcAft>
                <a:spcPts val="600"/>
              </a:spcAft>
              <a:buSzPts val="1000"/>
              <a:buFont typeface="Arial" panose="020B0604020202020204" pitchFamily="34" charset="0"/>
              <a:buChar char="•"/>
              <a:tabLst>
                <a:tab pos="457200" algn="l"/>
              </a:tabLst>
            </a:pPr>
            <a:r>
              <a:rPr lang="en-US" dirty="0">
                <a:solidFill>
                  <a:schemeClr val="bg1"/>
                </a:solidFill>
                <a:effectLst/>
              </a:rPr>
              <a:t>Continuous artillery fire. </a:t>
            </a:r>
          </a:p>
          <a:p>
            <a:pPr indent="-228600" defTabSz="914400">
              <a:lnSpc>
                <a:spcPct val="90000"/>
              </a:lnSpc>
              <a:spcAft>
                <a:spcPts val="600"/>
              </a:spcAft>
              <a:buFont typeface="Arial" panose="020B0604020202020204" pitchFamily="34" charset="0"/>
              <a:buChar char="•"/>
            </a:pPr>
            <a:r>
              <a:rPr lang="en-US" dirty="0">
                <a:solidFill>
                  <a:schemeClr val="bg1"/>
                </a:solidFill>
                <a:effectLst/>
              </a:rPr>
              <a:t>Field kitchens and improved logistics usually provided more reliable food than during WWI</a:t>
            </a:r>
          </a:p>
        </p:txBody>
      </p:sp>
      <p:sp>
        <p:nvSpPr>
          <p:cNvPr id="3" name="Rectangle 2">
            <a:extLst>
              <a:ext uri="{FF2B5EF4-FFF2-40B4-BE49-F238E27FC236}">
                <a16:creationId xmlns:a16="http://schemas.microsoft.com/office/drawing/2014/main" id="{04FE6E7C-BD9C-BC3C-E0F7-C12B3CB0D1BB}"/>
              </a:ext>
            </a:extLst>
          </p:cNvPr>
          <p:cNvSpPr/>
          <p:nvPr/>
        </p:nvSpPr>
        <p:spPr>
          <a:xfrm>
            <a:off x="1319607" y="268934"/>
            <a:ext cx="9205546" cy="12397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CA" sz="3600" b="1" dirty="0">
                <a:solidFill>
                  <a:schemeClr val="bg1"/>
                </a:solidFill>
                <a:latin typeface="Times New Roman" panose="02020603050405020304" pitchFamily="18" charset="0"/>
                <a:cs typeface="Times New Roman" panose="02020603050405020304" pitchFamily="18" charset="0"/>
              </a:rPr>
              <a:t>Operational Environment</a:t>
            </a:r>
          </a:p>
        </p:txBody>
      </p:sp>
    </p:spTree>
    <p:extLst>
      <p:ext uri="{BB962C8B-B14F-4D97-AF65-F5344CB8AC3E}">
        <p14:creationId xmlns:p14="http://schemas.microsoft.com/office/powerpoint/2010/main" val="2950995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9687D1-65DA-E2B0-A862-6663911EA119}"/>
              </a:ext>
            </a:extLst>
          </p:cNvPr>
          <p:cNvSpPr/>
          <p:nvPr/>
        </p:nvSpPr>
        <p:spPr>
          <a:xfrm>
            <a:off x="1678422" y="204838"/>
            <a:ext cx="9205546" cy="12397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CA" sz="3600" b="1" dirty="0">
                <a:solidFill>
                  <a:schemeClr val="bg1"/>
                </a:solidFill>
                <a:latin typeface="Times New Roman" panose="02020603050405020304" pitchFamily="18" charset="0"/>
                <a:cs typeface="Times New Roman" panose="02020603050405020304" pitchFamily="18" charset="0"/>
              </a:rPr>
              <a:t>Operational Environment</a:t>
            </a:r>
          </a:p>
        </p:txBody>
      </p:sp>
      <p:pic>
        <p:nvPicPr>
          <p:cNvPr id="6" name="Picture 5">
            <a:extLst>
              <a:ext uri="{FF2B5EF4-FFF2-40B4-BE49-F238E27FC236}">
                <a16:creationId xmlns:a16="http://schemas.microsoft.com/office/drawing/2014/main" id="{2B0A3906-261B-D748-1A56-1AA64CFFF4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702" y="1558340"/>
            <a:ext cx="8886825" cy="4391025"/>
          </a:xfrm>
          <a:prstGeom prst="rect">
            <a:avLst/>
          </a:prstGeom>
        </p:spPr>
      </p:pic>
    </p:spTree>
    <p:extLst>
      <p:ext uri="{BB962C8B-B14F-4D97-AF65-F5344CB8AC3E}">
        <p14:creationId xmlns:p14="http://schemas.microsoft.com/office/powerpoint/2010/main" val="3714696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6507D3BE-3128-70BB-FE7E-72EEB6DBE5E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712CB75-8914-2331-6A1A-C9A3DFCF8D51}"/>
              </a:ext>
            </a:extLst>
          </p:cNvPr>
          <p:cNvSpPr/>
          <p:nvPr/>
        </p:nvSpPr>
        <p:spPr>
          <a:xfrm>
            <a:off x="4062484" y="2971800"/>
            <a:ext cx="4299045"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4800" b="1" dirty="0"/>
              <a:t>THE END</a:t>
            </a:r>
          </a:p>
        </p:txBody>
      </p:sp>
    </p:spTree>
    <p:extLst>
      <p:ext uri="{BB962C8B-B14F-4D97-AF65-F5344CB8AC3E}">
        <p14:creationId xmlns:p14="http://schemas.microsoft.com/office/powerpoint/2010/main" val="768645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2FF2BBD6-D67F-254F-107A-630FFF2DF86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BB93288-6D9B-307A-C097-9BBEEEEB572F}"/>
              </a:ext>
            </a:extLst>
          </p:cNvPr>
          <p:cNvSpPr/>
          <p:nvPr/>
        </p:nvSpPr>
        <p:spPr>
          <a:xfrm>
            <a:off x="4062484" y="2971800"/>
            <a:ext cx="4299045"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4800" b="1" dirty="0"/>
              <a:t>THE END</a:t>
            </a:r>
          </a:p>
        </p:txBody>
      </p:sp>
    </p:spTree>
    <p:extLst>
      <p:ext uri="{BB962C8B-B14F-4D97-AF65-F5344CB8AC3E}">
        <p14:creationId xmlns:p14="http://schemas.microsoft.com/office/powerpoint/2010/main" val="3158102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658521-4E07-84CD-2C18-BF7E1E410BDF}"/>
              </a:ext>
            </a:extLst>
          </p:cNvPr>
          <p:cNvSpPr/>
          <p:nvPr/>
        </p:nvSpPr>
        <p:spPr>
          <a:xfrm>
            <a:off x="1091821" y="2467753"/>
            <a:ext cx="9880979" cy="29981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dirty="0"/>
              <a:t>During the Second World War, the Canadian Army transformed from a modest peacetime force into one of the largest and most effective Allied armies and played a decisive role in the liberation of Western Europe. </a:t>
            </a:r>
          </a:p>
          <a:p>
            <a:endParaRPr lang="en-US" sz="2200" dirty="0"/>
          </a:p>
          <a:p>
            <a:r>
              <a:rPr lang="en-US" sz="2200" dirty="0"/>
              <a:t>At its peak, approximately 495,000 served in the Canadian Army including a full field army (250,000) overseas and sustained a massive home and training establishment. Troops were organized in two corps, each with a mix of five infantry and two armoured divisions. Each division was comprised of three brigades of three battalions or regiments. In </a:t>
            </a:r>
            <a:r>
              <a:rPr lang="en-US" sz="2200" dirty="0" err="1"/>
              <a:t>adddition</a:t>
            </a:r>
            <a:r>
              <a:rPr lang="en-US" sz="2200" dirty="0"/>
              <a:t> there were several independent infantry, armoured and artillery brigades</a:t>
            </a:r>
            <a:r>
              <a:rPr lang="en-US" dirty="0"/>
              <a:t>.</a:t>
            </a:r>
          </a:p>
          <a:p>
            <a:pPr>
              <a:buNone/>
            </a:pPr>
            <a:endParaRPr lang="en-US" dirty="0"/>
          </a:p>
          <a:p>
            <a:pPr>
              <a:buNone/>
            </a:pPr>
            <a:endParaRPr lang="en-US" dirty="0"/>
          </a:p>
          <a:p>
            <a:endParaRPr lang="en-CA" dirty="0"/>
          </a:p>
        </p:txBody>
      </p:sp>
      <p:sp>
        <p:nvSpPr>
          <p:cNvPr id="5" name="Rectangle 4">
            <a:extLst>
              <a:ext uri="{FF2B5EF4-FFF2-40B4-BE49-F238E27FC236}">
                <a16:creationId xmlns:a16="http://schemas.microsoft.com/office/drawing/2014/main" id="{BFB0FA48-56AB-74EF-3DE8-8B6199B81E6B}"/>
              </a:ext>
            </a:extLst>
          </p:cNvPr>
          <p:cNvSpPr/>
          <p:nvPr/>
        </p:nvSpPr>
        <p:spPr>
          <a:xfrm>
            <a:off x="1286609" y="378070"/>
            <a:ext cx="9205546" cy="6594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bg1"/>
                </a:solidFill>
                <a:latin typeface="Times New Roman" panose="02020603050405020304" pitchFamily="18" charset="0"/>
                <a:cs typeface="Times New Roman" panose="02020603050405020304" pitchFamily="18" charset="0"/>
              </a:rPr>
              <a:t>Introduction</a:t>
            </a:r>
          </a:p>
        </p:txBody>
      </p:sp>
    </p:spTree>
    <p:extLst>
      <p:ext uri="{BB962C8B-B14F-4D97-AF65-F5344CB8AC3E}">
        <p14:creationId xmlns:p14="http://schemas.microsoft.com/office/powerpoint/2010/main" val="4249200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F55AD235-8F04-E0C0-851E-1484D001DCE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8185C91-1E12-C56F-97B8-351008A7C834}"/>
              </a:ext>
            </a:extLst>
          </p:cNvPr>
          <p:cNvSpPr/>
          <p:nvPr/>
        </p:nvSpPr>
        <p:spPr>
          <a:xfrm>
            <a:off x="1922586" y="590540"/>
            <a:ext cx="8466992" cy="86164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200" b="1" dirty="0">
                <a:solidFill>
                  <a:schemeClr val="bg1"/>
                </a:solidFill>
                <a:latin typeface="Times New Roman" panose="02020603050405020304" pitchFamily="18" charset="0"/>
                <a:cs typeface="Times New Roman" panose="02020603050405020304" pitchFamily="18" charset="0"/>
              </a:rPr>
              <a:t>Organizational Structure</a:t>
            </a:r>
          </a:p>
          <a:p>
            <a:pPr algn="ctr"/>
            <a:endParaRPr lang="en-CA" sz="3600" b="1" dirty="0">
              <a:solidFill>
                <a:schemeClr val="bg1"/>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CE0C2617-D669-581F-707E-F3C34AFA57C6}"/>
              </a:ext>
            </a:extLst>
          </p:cNvPr>
          <p:cNvSpPr/>
          <p:nvPr/>
        </p:nvSpPr>
        <p:spPr>
          <a:xfrm>
            <a:off x="523120" y="1308180"/>
            <a:ext cx="5440952" cy="49592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a:pPr>
            <a:r>
              <a:rPr lang="en-US" dirty="0"/>
              <a:t>The 250,000 personnel who served overseas in the First  Canadian Army </a:t>
            </a:r>
            <a:r>
              <a:rPr lang="en-US" dirty="0">
                <a:solidFill>
                  <a:prstClr val="white"/>
                </a:solidFill>
              </a:rPr>
              <a:t>were organized in two corps, each with a mix of five infantry and two armoured divisions, comprise of three brigades of three battalions or regiments and several independent infantry, armoured and artillery brigades. The battalion and regiments further comprised of companys, squadrons and batterys with platoons and troops that served as </a:t>
            </a:r>
            <a:r>
              <a:rPr lang="en-US" dirty="0"/>
              <a:t>the basic tactical element of the field army. A generic infantry platoon is pictured</a:t>
            </a:r>
            <a:endParaRPr lang="en-CA" dirty="0"/>
          </a:p>
        </p:txBody>
      </p:sp>
      <p:pic>
        <p:nvPicPr>
          <p:cNvPr id="12" name="Picture 11">
            <a:extLst>
              <a:ext uri="{FF2B5EF4-FFF2-40B4-BE49-F238E27FC236}">
                <a16:creationId xmlns:a16="http://schemas.microsoft.com/office/drawing/2014/main" id="{D40F3F4C-084B-533E-E8CC-8CF070B847A4}"/>
              </a:ext>
            </a:extLst>
          </p:cNvPr>
          <p:cNvPicPr>
            <a:picLocks noChangeAspect="1"/>
          </p:cNvPicPr>
          <p:nvPr/>
        </p:nvPicPr>
        <p:blipFill>
          <a:blip r:embed="rId2">
            <a:extLst>
              <a:ext uri="{28A0092B-C50C-407E-A947-70E740481C1C}">
                <a14:useLocalDpi xmlns:a14="http://schemas.microsoft.com/office/drawing/2010/main" val="0"/>
              </a:ext>
            </a:extLst>
          </a:blip>
          <a:srcRect l="22307" t="10513" b="19359"/>
          <a:stretch>
            <a:fillRect/>
          </a:stretch>
        </p:blipFill>
        <p:spPr>
          <a:xfrm>
            <a:off x="5964072" y="1965606"/>
            <a:ext cx="5543449" cy="3752806"/>
          </a:xfrm>
          <a:prstGeom prst="rect">
            <a:avLst/>
          </a:prstGeom>
        </p:spPr>
      </p:pic>
    </p:spTree>
    <p:extLst>
      <p:ext uri="{BB962C8B-B14F-4D97-AF65-F5344CB8AC3E}">
        <p14:creationId xmlns:p14="http://schemas.microsoft.com/office/powerpoint/2010/main" val="1749074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698A21FE-D2CA-187B-9EC6-0F08501FF5F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8A61708-C03C-86CD-FB57-E46D58E4DBB2}"/>
              </a:ext>
            </a:extLst>
          </p:cNvPr>
          <p:cNvSpPr/>
          <p:nvPr/>
        </p:nvSpPr>
        <p:spPr>
          <a:xfrm>
            <a:off x="1269024" y="123093"/>
            <a:ext cx="9205546" cy="6594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bg1"/>
                </a:solidFill>
                <a:latin typeface="Times New Roman" panose="02020603050405020304" pitchFamily="18" charset="0"/>
                <a:cs typeface="Times New Roman" panose="02020603050405020304" pitchFamily="18" charset="0"/>
              </a:rPr>
              <a:t>Manpower</a:t>
            </a:r>
          </a:p>
        </p:txBody>
      </p:sp>
      <p:sp>
        <p:nvSpPr>
          <p:cNvPr id="3" name="Rectangle 2">
            <a:extLst>
              <a:ext uri="{FF2B5EF4-FFF2-40B4-BE49-F238E27FC236}">
                <a16:creationId xmlns:a16="http://schemas.microsoft.com/office/drawing/2014/main" id="{54B88423-55AD-D7DA-2DDA-EBF498EB14A4}"/>
              </a:ext>
            </a:extLst>
          </p:cNvPr>
          <p:cNvSpPr/>
          <p:nvPr/>
        </p:nvSpPr>
        <p:spPr>
          <a:xfrm>
            <a:off x="928047" y="782516"/>
            <a:ext cx="5466891" cy="29428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None/>
            </a:pPr>
            <a:r>
              <a:rPr lang="en-US" sz="2400" b="1" dirty="0"/>
              <a:t>Demographics</a:t>
            </a:r>
          </a:p>
          <a:p>
            <a:pPr>
              <a:buNone/>
            </a:pPr>
            <a:endParaRPr lang="en-US" b="1" dirty="0"/>
          </a:p>
          <a:p>
            <a:pPr>
              <a:buFont typeface="Arial" panose="020B0604020202020204" pitchFamily="34" charset="0"/>
              <a:buChar char="•"/>
            </a:pPr>
            <a:r>
              <a:rPr lang="en-US" sz="1400" dirty="0"/>
              <a:t> </a:t>
            </a:r>
            <a:r>
              <a:rPr lang="en-US" sz="1600" dirty="0"/>
              <a:t>Predominantly male, with both English- and French-speaking Canadians.</a:t>
            </a:r>
          </a:p>
          <a:p>
            <a:pPr>
              <a:buFont typeface="Arial" panose="020B0604020202020204" pitchFamily="34" charset="0"/>
              <a:buChar char="•"/>
            </a:pPr>
            <a:endParaRPr lang="en-US" sz="1600" dirty="0"/>
          </a:p>
          <a:p>
            <a:pPr>
              <a:buFont typeface="Arial" panose="020B0604020202020204" pitchFamily="34" charset="0"/>
              <a:buChar char="•"/>
            </a:pPr>
            <a:r>
              <a:rPr lang="en-US" sz="1600" dirty="0"/>
              <a:t> Indigenous soldiers served in significant numbers.</a:t>
            </a:r>
          </a:p>
          <a:p>
            <a:pPr>
              <a:buFont typeface="Arial" panose="020B0604020202020204" pitchFamily="34" charset="0"/>
              <a:buChar char="•"/>
            </a:pPr>
            <a:endParaRPr lang="en-US" sz="1600" dirty="0"/>
          </a:p>
          <a:p>
            <a:pPr>
              <a:buFont typeface="Arial" panose="020B0604020202020204" pitchFamily="34" charset="0"/>
              <a:buChar char="•"/>
            </a:pPr>
            <a:r>
              <a:rPr lang="en-US" sz="1600" dirty="0"/>
              <a:t> Racial minorities and women participated, though often restricted to specific roles.</a:t>
            </a:r>
          </a:p>
          <a:p>
            <a:pPr>
              <a:buFont typeface="Arial" panose="020B0604020202020204" pitchFamily="34" charset="0"/>
              <a:buChar char="•"/>
            </a:pPr>
            <a:endParaRPr lang="en-US" sz="1600" dirty="0"/>
          </a:p>
          <a:p>
            <a:pPr>
              <a:buFont typeface="Arial" panose="020B0604020202020204" pitchFamily="34" charset="0"/>
              <a:buChar char="•"/>
            </a:pPr>
            <a:r>
              <a:rPr lang="en-US" sz="1600" dirty="0"/>
              <a:t> Women served in support positions through the Canadian Women’s Army Corps (CWAC).</a:t>
            </a:r>
          </a:p>
        </p:txBody>
      </p:sp>
      <p:sp>
        <p:nvSpPr>
          <p:cNvPr id="5" name="Rectangle 4">
            <a:extLst>
              <a:ext uri="{FF2B5EF4-FFF2-40B4-BE49-F238E27FC236}">
                <a16:creationId xmlns:a16="http://schemas.microsoft.com/office/drawing/2014/main" id="{723C5180-00F1-519B-D52F-139BB00E9098}"/>
              </a:ext>
            </a:extLst>
          </p:cNvPr>
          <p:cNvSpPr/>
          <p:nvPr/>
        </p:nvSpPr>
        <p:spPr>
          <a:xfrm>
            <a:off x="928048" y="3897527"/>
            <a:ext cx="5466891" cy="24825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None/>
            </a:pPr>
            <a:r>
              <a:rPr lang="en-US" sz="2400" b="1" dirty="0"/>
              <a:t>Recruitment and Conscription</a:t>
            </a:r>
          </a:p>
          <a:p>
            <a:pPr>
              <a:buNone/>
            </a:pPr>
            <a:endParaRPr lang="en-US" sz="1600" dirty="0"/>
          </a:p>
          <a:p>
            <a:pPr>
              <a:buFont typeface="Arial" panose="020B0604020202020204" pitchFamily="34" charset="0"/>
              <a:buChar char="•"/>
            </a:pPr>
            <a:r>
              <a:rPr lang="en-US" sz="1600" dirty="0"/>
              <a:t> Initial reliance on voluntary enlistment</a:t>
            </a:r>
          </a:p>
          <a:p>
            <a:pPr>
              <a:buFont typeface="Arial" panose="020B0604020202020204" pitchFamily="34" charset="0"/>
              <a:buChar char="•"/>
            </a:pPr>
            <a:endParaRPr lang="en-US" sz="1600" dirty="0"/>
          </a:p>
          <a:p>
            <a:pPr>
              <a:buFont typeface="Arial" panose="020B0604020202020204" pitchFamily="34" charset="0"/>
              <a:buChar char="•"/>
            </a:pPr>
            <a:r>
              <a:rPr lang="en-US" sz="1600" dirty="0"/>
              <a:t> The National Resources Mobilization Act (NRMA)</a:t>
            </a:r>
          </a:p>
          <a:p>
            <a:r>
              <a:rPr lang="en-US" sz="1600" dirty="0"/>
              <a:t> provided manpower for home defence.</a:t>
            </a:r>
          </a:p>
          <a:p>
            <a:endParaRPr lang="en-US" sz="1600" dirty="0"/>
          </a:p>
          <a:p>
            <a:pPr>
              <a:buFont typeface="Arial" panose="020B0604020202020204" pitchFamily="34" charset="0"/>
              <a:buChar char="•"/>
            </a:pPr>
            <a:r>
              <a:rPr lang="en-US" sz="1600" dirty="0"/>
              <a:t> Limited overseas conscription was introduced in 1944, creating    political and social tension</a:t>
            </a:r>
            <a:r>
              <a:rPr lang="en-US" sz="1400" dirty="0"/>
              <a:t>.</a:t>
            </a:r>
          </a:p>
        </p:txBody>
      </p:sp>
      <p:pic>
        <p:nvPicPr>
          <p:cNvPr id="6" name="Picture 5">
            <a:extLst>
              <a:ext uri="{FF2B5EF4-FFF2-40B4-BE49-F238E27FC236}">
                <a16:creationId xmlns:a16="http://schemas.microsoft.com/office/drawing/2014/main" id="{433C809F-E192-746C-DC2F-0BC9378BBB6F}"/>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284872" y="602569"/>
            <a:ext cx="3979080" cy="5910531"/>
          </a:xfrm>
          <a:prstGeom prst="rect">
            <a:avLst/>
          </a:prstGeom>
        </p:spPr>
      </p:pic>
    </p:spTree>
    <p:extLst>
      <p:ext uri="{BB962C8B-B14F-4D97-AF65-F5344CB8AC3E}">
        <p14:creationId xmlns:p14="http://schemas.microsoft.com/office/powerpoint/2010/main" val="2040508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67F5E861-2EA5-3A73-CF54-3F8A05E47ED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1695628-2BCE-7C30-7B51-E171AEB3574D}"/>
              </a:ext>
            </a:extLst>
          </p:cNvPr>
          <p:cNvSpPr/>
          <p:nvPr/>
        </p:nvSpPr>
        <p:spPr>
          <a:xfrm>
            <a:off x="1269024" y="123093"/>
            <a:ext cx="9205546" cy="7737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bg1"/>
                </a:solidFill>
                <a:latin typeface="Times New Roman" panose="02020603050405020304" pitchFamily="18" charset="0"/>
                <a:cs typeface="Times New Roman" panose="02020603050405020304" pitchFamily="18" charset="0"/>
              </a:rPr>
              <a:t>Equipment</a:t>
            </a:r>
          </a:p>
        </p:txBody>
      </p:sp>
      <p:sp>
        <p:nvSpPr>
          <p:cNvPr id="3" name="Rectangle 2">
            <a:extLst>
              <a:ext uri="{FF2B5EF4-FFF2-40B4-BE49-F238E27FC236}">
                <a16:creationId xmlns:a16="http://schemas.microsoft.com/office/drawing/2014/main" id="{3749C390-EBD4-73D0-23DD-A5A7F3A94F02}"/>
              </a:ext>
            </a:extLst>
          </p:cNvPr>
          <p:cNvSpPr/>
          <p:nvPr/>
        </p:nvSpPr>
        <p:spPr>
          <a:xfrm>
            <a:off x="661637" y="1316683"/>
            <a:ext cx="7152982" cy="48797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a:pPr>
            <a:r>
              <a:rPr lang="en-US" sz="2400" b="1" dirty="0">
                <a:solidFill>
                  <a:schemeClr val="bg1"/>
                </a:solidFill>
              </a:rPr>
              <a:t>Uniform</a:t>
            </a:r>
          </a:p>
          <a:p>
            <a:pPr>
              <a:defRPr/>
            </a:pPr>
            <a:r>
              <a:rPr lang="en-US" b="1" dirty="0">
                <a:solidFill>
                  <a:schemeClr val="bg1"/>
                </a:solidFill>
                <a:latin typeface="Aptos" panose="02110004020202020204"/>
              </a:rPr>
              <a:t>     </a:t>
            </a:r>
          </a:p>
          <a:p>
            <a:pPr algn="just">
              <a:buNone/>
            </a:pPr>
            <a:r>
              <a:rPr lang="en-US" sz="1400" b="1" dirty="0">
                <a:solidFill>
                  <a:schemeClr val="bg1"/>
                </a:solidFill>
              </a:rPr>
              <a:t> </a:t>
            </a:r>
            <a:r>
              <a:rPr lang="en-US" dirty="0">
                <a:solidFill>
                  <a:schemeClr val="bg1"/>
                </a:solidFill>
                <a:latin typeface="Arial" panose="020B0604020202020204" pitchFamily="34" charset="0"/>
              </a:rPr>
              <a:t>Battle Dress was adopted by the Canadian Army just prior to the Second World War as a replacement for the Service Dress that had been a combined field and dress uniform since the early 1900s. The uniform, consisted of two garments:</a:t>
            </a:r>
          </a:p>
          <a:p>
            <a:pPr algn="just">
              <a:buNone/>
            </a:pPr>
            <a:endParaRPr lang="en-US" dirty="0">
              <a:solidFill>
                <a:schemeClr val="bg1"/>
              </a:solidFill>
              <a:latin typeface="Times New Roman" panose="02020603050405020304" pitchFamily="18" charset="0"/>
            </a:endParaRPr>
          </a:p>
          <a:p>
            <a:pPr algn="just">
              <a:buFont typeface="Arial" panose="020B0604020202020204" pitchFamily="34" charset="0"/>
              <a:buChar char="•"/>
            </a:pPr>
            <a:r>
              <a:rPr lang="en-US" dirty="0">
                <a:solidFill>
                  <a:schemeClr val="bg1"/>
                </a:solidFill>
                <a:latin typeface="Arial" panose="020B0604020202020204" pitchFamily="34" charset="0"/>
              </a:rPr>
              <a:t>Battle Dress Blouse - a waist length, fly fronted garment of heavy wool with two breast pockets and a collar done up at the neck.</a:t>
            </a:r>
          </a:p>
          <a:p>
            <a:pPr algn="just">
              <a:buFont typeface="Arial" panose="020B0604020202020204" pitchFamily="34" charset="0"/>
              <a:buChar char="•"/>
            </a:pPr>
            <a:endParaRPr lang="en-US" dirty="0">
              <a:solidFill>
                <a:schemeClr val="bg1"/>
              </a:solidFill>
              <a:latin typeface="Times New Roman" panose="02020603050405020304" pitchFamily="18" charset="0"/>
            </a:endParaRPr>
          </a:p>
          <a:p>
            <a:pPr algn="just">
              <a:buFont typeface="Arial" panose="020B0604020202020204" pitchFamily="34" charset="0"/>
              <a:buChar char="•"/>
            </a:pPr>
            <a:r>
              <a:rPr lang="en-US" dirty="0">
                <a:solidFill>
                  <a:schemeClr val="bg1"/>
                </a:solidFill>
                <a:latin typeface="Arial" panose="020B0604020202020204" pitchFamily="34" charset="0"/>
              </a:rPr>
              <a:t>Battle Dress Trousers - loose fitting wool trousers of material matching the blouse, with buttons for braces as well as belt loops, two hip pockets, a rear pocket, and two external pockets; one on the (wearer's) upper right thigh, designed to hold a First Field Dressing, and a larger pocket on the upper left thigh, commonly called a "map pocket".</a:t>
            </a:r>
          </a:p>
          <a:p>
            <a:pPr algn="just">
              <a:buFont typeface="Arial" panose="020B0604020202020204" pitchFamily="34" charset="0"/>
              <a:buChar char="•"/>
            </a:pPr>
            <a:endParaRPr lang="en-US" dirty="0">
              <a:solidFill>
                <a:schemeClr val="bg1"/>
              </a:solidFill>
              <a:latin typeface="Arial" panose="020B0604020202020204" pitchFamily="34" charset="0"/>
            </a:endParaRPr>
          </a:p>
          <a:p>
            <a:pPr algn="just"/>
            <a:r>
              <a:rPr lang="en-US" dirty="0">
                <a:solidFill>
                  <a:schemeClr val="bg1"/>
                </a:solidFill>
                <a:latin typeface="Arial" panose="020B0604020202020204" pitchFamily="34" charset="0"/>
              </a:rPr>
              <a:t>The uniform was completed with black leather ankle boots, gaters/putties and wedge cap or beret.</a:t>
            </a:r>
          </a:p>
          <a:p>
            <a:pPr algn="just"/>
            <a:endParaRPr lang="en-US" dirty="0">
              <a:solidFill>
                <a:schemeClr val="bg1"/>
              </a:solidFill>
              <a:latin typeface="Arial" panose="020B0604020202020204" pitchFamily="34" charset="0"/>
            </a:endParaRPr>
          </a:p>
          <a:p>
            <a:pPr algn="just"/>
            <a:r>
              <a:rPr lang="en-US" dirty="0">
                <a:solidFill>
                  <a:schemeClr val="bg1"/>
                </a:solidFill>
                <a:latin typeface="Arial" panose="020B0604020202020204" pitchFamily="34" charset="0"/>
              </a:rPr>
              <a:t>Soldiers were also issued a heavy wool calf length Great Coat</a:t>
            </a:r>
            <a:endParaRPr lang="en-US" dirty="0">
              <a:solidFill>
                <a:schemeClr val="bg1"/>
              </a:solidFill>
              <a:latin typeface="Times New Roman" panose="02020603050405020304" pitchFamily="18" charset="0"/>
            </a:endParaRPr>
          </a:p>
          <a:p>
            <a:endParaRPr lang="en-US" sz="1400" b="1" dirty="0">
              <a:solidFill>
                <a:schemeClr val="bg1"/>
              </a:solidFill>
            </a:endParaRPr>
          </a:p>
          <a:p>
            <a:endParaRPr lang="en-US" b="1" dirty="0">
              <a:solidFill>
                <a:schemeClr val="bg1"/>
              </a:solidFill>
            </a:endParaRPr>
          </a:p>
        </p:txBody>
      </p:sp>
      <p:sp>
        <p:nvSpPr>
          <p:cNvPr id="5" name="Rectangle 4">
            <a:extLst>
              <a:ext uri="{FF2B5EF4-FFF2-40B4-BE49-F238E27FC236}">
                <a16:creationId xmlns:a16="http://schemas.microsoft.com/office/drawing/2014/main" id="{AB61010E-497E-59CB-CFC3-8BB703D8F452}"/>
              </a:ext>
            </a:extLst>
          </p:cNvPr>
          <p:cNvSpPr/>
          <p:nvPr/>
        </p:nvSpPr>
        <p:spPr>
          <a:xfrm>
            <a:off x="1902069" y="2983524"/>
            <a:ext cx="4492869" cy="8909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None/>
            </a:pPr>
            <a:endParaRPr lang="en-US" sz="1400" dirty="0"/>
          </a:p>
        </p:txBody>
      </p:sp>
      <p:sp>
        <p:nvSpPr>
          <p:cNvPr id="11" name="Rectangle 2">
            <a:extLst>
              <a:ext uri="{FF2B5EF4-FFF2-40B4-BE49-F238E27FC236}">
                <a16:creationId xmlns:a16="http://schemas.microsoft.com/office/drawing/2014/main" id="{903E2869-E8C7-64F2-D126-C6864EC625DC}"/>
              </a:ext>
            </a:extLst>
          </p:cNvPr>
          <p:cNvSpPr>
            <a:spLocks noChangeArrowheads="1"/>
          </p:cNvSpPr>
          <p:nvPr/>
        </p:nvSpPr>
        <p:spPr bwMode="auto">
          <a:xfrm>
            <a:off x="4604239" y="2745414"/>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buFontTx/>
              <a:buChar char="•"/>
            </a:pPr>
            <a:r>
              <a:rPr lang="en-US" altLang="en-US" dirty="0">
                <a:latin typeface="Arial" panose="020B0604020202020204" pitchFamily="34" charset="0"/>
              </a:rPr>
              <a:t>.</a:t>
            </a:r>
          </a:p>
        </p:txBody>
      </p:sp>
      <p:pic>
        <p:nvPicPr>
          <p:cNvPr id="6" name="Picture 5">
            <a:extLst>
              <a:ext uri="{FF2B5EF4-FFF2-40B4-BE49-F238E27FC236}">
                <a16:creationId xmlns:a16="http://schemas.microsoft.com/office/drawing/2014/main" id="{22C447B8-2BBC-EFD3-E3CD-AAD57E4B11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6349" y="743676"/>
            <a:ext cx="2614248" cy="2614248"/>
          </a:xfrm>
          <a:prstGeom prst="rect">
            <a:avLst/>
          </a:prstGeom>
        </p:spPr>
      </p:pic>
      <p:pic>
        <p:nvPicPr>
          <p:cNvPr id="10" name="Picture 9">
            <a:extLst>
              <a:ext uri="{FF2B5EF4-FFF2-40B4-BE49-F238E27FC236}">
                <a16:creationId xmlns:a16="http://schemas.microsoft.com/office/drawing/2014/main" id="{5B6CE4BD-02FA-A850-D41E-6B93125DFB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6546" y="3521331"/>
            <a:ext cx="1627310" cy="1191978"/>
          </a:xfrm>
          <a:prstGeom prst="rect">
            <a:avLst/>
          </a:prstGeom>
        </p:spPr>
      </p:pic>
      <p:pic>
        <p:nvPicPr>
          <p:cNvPr id="12" name="Picture 11">
            <a:extLst>
              <a:ext uri="{FF2B5EF4-FFF2-40B4-BE49-F238E27FC236}">
                <a16:creationId xmlns:a16="http://schemas.microsoft.com/office/drawing/2014/main" id="{38EEC1C4-C623-27B0-E4DD-04ED9607E8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7776" y="3526379"/>
            <a:ext cx="1931926" cy="1374756"/>
          </a:xfrm>
          <a:prstGeom prst="rect">
            <a:avLst/>
          </a:prstGeom>
        </p:spPr>
      </p:pic>
      <p:pic>
        <p:nvPicPr>
          <p:cNvPr id="14" name="Picture 13">
            <a:extLst>
              <a:ext uri="{FF2B5EF4-FFF2-40B4-BE49-F238E27FC236}">
                <a16:creationId xmlns:a16="http://schemas.microsoft.com/office/drawing/2014/main" id="{95D25B43-53EC-55D3-FC06-94099849A6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13240" y="4932074"/>
            <a:ext cx="2312924" cy="1539146"/>
          </a:xfrm>
          <a:prstGeom prst="rect">
            <a:avLst/>
          </a:prstGeom>
        </p:spPr>
      </p:pic>
      <p:pic>
        <p:nvPicPr>
          <p:cNvPr id="18" name="Picture 17">
            <a:extLst>
              <a:ext uri="{FF2B5EF4-FFF2-40B4-BE49-F238E27FC236}">
                <a16:creationId xmlns:a16="http://schemas.microsoft.com/office/drawing/2014/main" id="{61B0466B-71BC-13C5-50CD-6379102347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977683">
            <a:off x="8199742" y="4603947"/>
            <a:ext cx="1784837" cy="1955221"/>
          </a:xfrm>
          <a:prstGeom prst="rect">
            <a:avLst/>
          </a:prstGeom>
        </p:spPr>
      </p:pic>
    </p:spTree>
    <p:extLst>
      <p:ext uri="{BB962C8B-B14F-4D97-AF65-F5344CB8AC3E}">
        <p14:creationId xmlns:p14="http://schemas.microsoft.com/office/powerpoint/2010/main" val="3321234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0AFC88D6-DD00-27DA-51ED-0F3076445B3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1D44E94-E7C0-8AF3-FB6E-3A3F39A7BC26}"/>
              </a:ext>
            </a:extLst>
          </p:cNvPr>
          <p:cNvSpPr/>
          <p:nvPr/>
        </p:nvSpPr>
        <p:spPr>
          <a:xfrm>
            <a:off x="1269024" y="123093"/>
            <a:ext cx="9205546" cy="7737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bg1"/>
                </a:solidFill>
                <a:latin typeface="Times New Roman" panose="02020603050405020304" pitchFamily="18" charset="0"/>
                <a:cs typeface="Times New Roman" panose="02020603050405020304" pitchFamily="18" charset="0"/>
              </a:rPr>
              <a:t>Equipment</a:t>
            </a:r>
          </a:p>
        </p:txBody>
      </p:sp>
      <p:sp>
        <p:nvSpPr>
          <p:cNvPr id="3" name="Rectangle 2">
            <a:extLst>
              <a:ext uri="{FF2B5EF4-FFF2-40B4-BE49-F238E27FC236}">
                <a16:creationId xmlns:a16="http://schemas.microsoft.com/office/drawing/2014/main" id="{67E6F610-1FC6-4D11-2C27-1FD6782D33A9}"/>
              </a:ext>
            </a:extLst>
          </p:cNvPr>
          <p:cNvSpPr/>
          <p:nvPr/>
        </p:nvSpPr>
        <p:spPr>
          <a:xfrm>
            <a:off x="866274" y="729773"/>
            <a:ext cx="6135335" cy="541606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None/>
            </a:pPr>
            <a:endParaRPr lang="en-US" sz="2400" b="1" dirty="0"/>
          </a:p>
          <a:p>
            <a:pPr>
              <a:buNone/>
            </a:pPr>
            <a:endParaRPr lang="en-US" sz="2400" b="1" dirty="0"/>
          </a:p>
          <a:p>
            <a:pPr>
              <a:buNone/>
            </a:pPr>
            <a:endParaRPr lang="en-US" b="1" dirty="0"/>
          </a:p>
          <a:p>
            <a:pPr>
              <a:defRPr/>
            </a:pPr>
            <a:r>
              <a:rPr lang="en-US" sz="2400" b="1" dirty="0"/>
              <a:t>Personal Load Bearing Equipment</a:t>
            </a:r>
          </a:p>
          <a:p>
            <a:pPr>
              <a:defRPr/>
            </a:pPr>
            <a:r>
              <a:rPr lang="en-US" sz="2400" b="1" dirty="0">
                <a:solidFill>
                  <a:prstClr val="white"/>
                </a:solidFill>
                <a:latin typeface="Aptos" panose="02110004020202020204"/>
              </a:rPr>
              <a:t>     </a:t>
            </a:r>
          </a:p>
          <a:p>
            <a:pPr>
              <a:buNone/>
            </a:pPr>
            <a:r>
              <a:rPr lang="en-US" sz="1400" dirty="0">
                <a:solidFill>
                  <a:prstClr val="white"/>
                </a:solidFill>
                <a:latin typeface="Aptos" panose="02110004020202020204"/>
              </a:rPr>
              <a:t>1937 Pattern Canvas Webbing b</a:t>
            </a:r>
            <a:r>
              <a:rPr lang="en-US" sz="1400" dirty="0"/>
              <a:t>ased on British webbing patterns but adapted slightly for Canadian production and climate conditions. Made of heavy-duty canvas, dyed khaki or olive drab. </a:t>
            </a:r>
            <a:r>
              <a:rPr lang="en-US" sz="1400" dirty="0" err="1"/>
              <a:t>Desiged</a:t>
            </a:r>
            <a:r>
              <a:rPr lang="en-US" sz="1400" dirty="0"/>
              <a:t> to distribute the weight of equipment evenly across the shoulders and waist, making long marches and combat operations more manageable.</a:t>
            </a:r>
          </a:p>
          <a:p>
            <a:pPr>
              <a:buNone/>
            </a:pPr>
            <a:endParaRPr lang="en-US" sz="1400" dirty="0"/>
          </a:p>
          <a:p>
            <a:pPr>
              <a:buNone/>
            </a:pPr>
            <a:r>
              <a:rPr lang="en-US" sz="1400" b="1" dirty="0"/>
              <a:t>Components</a:t>
            </a:r>
          </a:p>
          <a:p>
            <a:pPr>
              <a:buFont typeface="+mj-lt"/>
              <a:buAutoNum type="arabicPeriod"/>
            </a:pPr>
            <a:r>
              <a:rPr lang="en-US" sz="1400" b="1" dirty="0"/>
              <a:t>Belt: </a:t>
            </a:r>
            <a:r>
              <a:rPr lang="en-US" sz="1400" dirty="0"/>
              <a:t>Wide canvas belt, adjustable, forming the base of the system.</a:t>
            </a:r>
          </a:p>
          <a:p>
            <a:pPr>
              <a:buFont typeface="+mj-lt"/>
              <a:buAutoNum type="arabicPeriod"/>
            </a:pPr>
            <a:r>
              <a:rPr lang="en-US" sz="1400" b="1" dirty="0"/>
              <a:t>Brace (Shoulder Straps): </a:t>
            </a:r>
            <a:r>
              <a:rPr lang="en-US" sz="1400" dirty="0"/>
              <a:t>“H-style” suspenders that cross the back and attach to the belt to helped distribute the weight of ammo pouches, canteens, and entrenching tools.</a:t>
            </a:r>
          </a:p>
          <a:p>
            <a:pPr>
              <a:buFont typeface="+mj-lt"/>
              <a:buAutoNum type="arabicPeriod"/>
            </a:pPr>
            <a:r>
              <a:rPr lang="en-US" sz="1400" b="1" dirty="0"/>
              <a:t>Ammunition Pouches: </a:t>
            </a:r>
            <a:r>
              <a:rPr lang="en-US" sz="1400" dirty="0"/>
              <a:t>Usually, two or three small pouches on the front belt for rifle magazines (Lee-Enfield SMLE No. 1 Mk III) </a:t>
            </a:r>
          </a:p>
          <a:p>
            <a:pPr>
              <a:buFont typeface="+mj-lt"/>
              <a:buAutoNum type="arabicPeriod"/>
            </a:pPr>
            <a:r>
              <a:rPr lang="en-US" sz="1400" b="1" dirty="0"/>
              <a:t>Canteen and Carrier: </a:t>
            </a:r>
            <a:r>
              <a:rPr lang="en-US" sz="1400" dirty="0"/>
              <a:t>A metal or plastic canteen in a khaki cloth carrier, usually hung on the belt or shoulder strap.</a:t>
            </a:r>
          </a:p>
          <a:p>
            <a:pPr>
              <a:buFont typeface="+mj-lt"/>
              <a:buAutoNum type="arabicPeriod"/>
            </a:pPr>
            <a:r>
              <a:rPr lang="en-US" sz="1400" b="1" dirty="0"/>
              <a:t>Bayonet Frog / Scabbard: </a:t>
            </a:r>
            <a:r>
              <a:rPr lang="en-US" sz="1400" dirty="0"/>
              <a:t>Leather or webbing loop for carrying the No. 4 Mk I bayonet.</a:t>
            </a:r>
          </a:p>
          <a:p>
            <a:pPr>
              <a:buFont typeface="+mj-lt"/>
              <a:buAutoNum type="arabicPeriod"/>
            </a:pPr>
            <a:r>
              <a:rPr lang="en-US" sz="1400" b="1" dirty="0"/>
              <a:t>Entrenching Tool Carrier: </a:t>
            </a:r>
            <a:r>
              <a:rPr lang="en-US" sz="1400" dirty="0"/>
              <a:t>Small pocket for a folding shovel worn on the belt at the rear or side.</a:t>
            </a:r>
          </a:p>
          <a:p>
            <a:pPr>
              <a:buFont typeface="+mj-lt"/>
              <a:buAutoNum type="arabicPeriod"/>
            </a:pPr>
            <a:r>
              <a:rPr lang="en-US" sz="1400" b="1" dirty="0"/>
              <a:t>Haversack / Pack: </a:t>
            </a:r>
            <a:r>
              <a:rPr lang="en-US" sz="1400" dirty="0"/>
              <a:t>Small backpack attached to the belt braces for carrying extra clothing, rations,  a blanket and/or </a:t>
            </a:r>
            <a:r>
              <a:rPr lang="en-US" sz="1400" dirty="0">
                <a:solidFill>
                  <a:prstClr val="white"/>
                </a:solidFill>
                <a:latin typeface="Aptos" panose="02110004020202020204"/>
              </a:rPr>
              <a:t>poncho.</a:t>
            </a:r>
          </a:p>
          <a:p>
            <a:r>
              <a:rPr lang="en-US" sz="1400" b="1" dirty="0"/>
              <a:t>  </a:t>
            </a:r>
          </a:p>
          <a:p>
            <a:endParaRPr lang="en-US" b="1" dirty="0"/>
          </a:p>
        </p:txBody>
      </p:sp>
      <p:sp>
        <p:nvSpPr>
          <p:cNvPr id="5" name="Rectangle 4">
            <a:extLst>
              <a:ext uri="{FF2B5EF4-FFF2-40B4-BE49-F238E27FC236}">
                <a16:creationId xmlns:a16="http://schemas.microsoft.com/office/drawing/2014/main" id="{DBE2B4EF-0538-72D3-62FD-76F5651BFF58}"/>
              </a:ext>
            </a:extLst>
          </p:cNvPr>
          <p:cNvSpPr/>
          <p:nvPr/>
        </p:nvSpPr>
        <p:spPr>
          <a:xfrm>
            <a:off x="1902069" y="2983524"/>
            <a:ext cx="4492869" cy="8909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None/>
            </a:pPr>
            <a:endParaRPr lang="en-US" sz="1400" dirty="0"/>
          </a:p>
        </p:txBody>
      </p:sp>
      <p:sp>
        <p:nvSpPr>
          <p:cNvPr id="11" name="Rectangle 2">
            <a:extLst>
              <a:ext uri="{FF2B5EF4-FFF2-40B4-BE49-F238E27FC236}">
                <a16:creationId xmlns:a16="http://schemas.microsoft.com/office/drawing/2014/main" id="{EADD8FE2-D957-4182-363F-D74EC04F118B}"/>
              </a:ext>
            </a:extLst>
          </p:cNvPr>
          <p:cNvSpPr>
            <a:spLocks noChangeArrowheads="1"/>
          </p:cNvSpPr>
          <p:nvPr/>
        </p:nvSpPr>
        <p:spPr bwMode="auto">
          <a:xfrm>
            <a:off x="4604239" y="2745414"/>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buFontTx/>
              <a:buChar char="•"/>
            </a:pPr>
            <a:r>
              <a:rPr lang="en-US" altLang="en-US" dirty="0">
                <a:latin typeface="Arial" panose="020B0604020202020204" pitchFamily="34" charset="0"/>
              </a:rPr>
              <a:t>.</a:t>
            </a:r>
          </a:p>
        </p:txBody>
      </p:sp>
      <p:pic>
        <p:nvPicPr>
          <p:cNvPr id="2" name="Picture 1">
            <a:extLst>
              <a:ext uri="{FF2B5EF4-FFF2-40B4-BE49-F238E27FC236}">
                <a16:creationId xmlns:a16="http://schemas.microsoft.com/office/drawing/2014/main" id="{F76339CE-A1E1-AA92-0CCA-B4A839D62A17}"/>
              </a:ext>
            </a:extLst>
          </p:cNvPr>
          <p:cNvPicPr>
            <a:picLocks noChangeAspect="1"/>
          </p:cNvPicPr>
          <p:nvPr/>
        </p:nvPicPr>
        <p:blipFill>
          <a:blip r:embed="rId2"/>
          <a:stretch>
            <a:fillRect/>
          </a:stretch>
        </p:blipFill>
        <p:spPr>
          <a:xfrm>
            <a:off x="7001610" y="2085592"/>
            <a:ext cx="5043392" cy="3364643"/>
          </a:xfrm>
          <a:prstGeom prst="rect">
            <a:avLst/>
          </a:prstGeom>
        </p:spPr>
      </p:pic>
    </p:spTree>
    <p:extLst>
      <p:ext uri="{BB962C8B-B14F-4D97-AF65-F5344CB8AC3E}">
        <p14:creationId xmlns:p14="http://schemas.microsoft.com/office/powerpoint/2010/main" val="1404655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FC625593-33D3-38A9-B2F5-CBF33950C54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0D8F5F5-FDE3-2BB2-C774-504A8708B503}"/>
              </a:ext>
            </a:extLst>
          </p:cNvPr>
          <p:cNvSpPr/>
          <p:nvPr/>
        </p:nvSpPr>
        <p:spPr>
          <a:xfrm>
            <a:off x="1269024" y="123092"/>
            <a:ext cx="9205546" cy="12397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bg1"/>
                </a:solidFill>
                <a:latin typeface="Times New Roman" panose="02020603050405020304" pitchFamily="18" charset="0"/>
                <a:cs typeface="Times New Roman" panose="02020603050405020304" pitchFamily="18" charset="0"/>
              </a:rPr>
              <a:t>Equipment</a:t>
            </a:r>
          </a:p>
        </p:txBody>
      </p:sp>
      <p:sp>
        <p:nvSpPr>
          <p:cNvPr id="5" name="Rectangle 4">
            <a:extLst>
              <a:ext uri="{FF2B5EF4-FFF2-40B4-BE49-F238E27FC236}">
                <a16:creationId xmlns:a16="http://schemas.microsoft.com/office/drawing/2014/main" id="{A74A84D9-ADEE-2DD9-FB31-A783FFC79760}"/>
              </a:ext>
            </a:extLst>
          </p:cNvPr>
          <p:cNvSpPr/>
          <p:nvPr/>
        </p:nvSpPr>
        <p:spPr>
          <a:xfrm>
            <a:off x="1902069" y="2983524"/>
            <a:ext cx="4492869" cy="8909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None/>
            </a:pPr>
            <a:endParaRPr lang="en-US" sz="1400" dirty="0"/>
          </a:p>
        </p:txBody>
      </p:sp>
      <p:sp>
        <p:nvSpPr>
          <p:cNvPr id="6" name="Rectangle 5">
            <a:extLst>
              <a:ext uri="{FF2B5EF4-FFF2-40B4-BE49-F238E27FC236}">
                <a16:creationId xmlns:a16="http://schemas.microsoft.com/office/drawing/2014/main" id="{4E1276E8-E85E-D048-6C4B-5710BDE34AC3}"/>
              </a:ext>
            </a:extLst>
          </p:cNvPr>
          <p:cNvSpPr/>
          <p:nvPr/>
        </p:nvSpPr>
        <p:spPr>
          <a:xfrm>
            <a:off x="616018" y="2033955"/>
            <a:ext cx="5778920" cy="3355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t>Helmet</a:t>
            </a:r>
          </a:p>
          <a:p>
            <a:endParaRPr lang="en-US" b="1" dirty="0"/>
          </a:p>
          <a:p>
            <a:pPr defTabSz="914400" eaLnBrk="0" fontAlgn="base" hangingPunct="0">
              <a:spcBef>
                <a:spcPct val="0"/>
              </a:spcBef>
              <a:spcAft>
                <a:spcPct val="0"/>
              </a:spcAft>
              <a:defRPr/>
            </a:pPr>
            <a:r>
              <a:rPr lang="en-US" dirty="0"/>
              <a:t>Early war the Brodie MK I helmet; a design inherited from the British Army. Circular, shallow bowl with a wide brim all around. The brim is slightly flared, </a:t>
            </a:r>
            <a:r>
              <a:rPr lang="en-US" dirty="0">
                <a:solidFill>
                  <a:schemeClr val="bg1"/>
                </a:solidFill>
              </a:rPr>
              <a:t>providing basic ballistic protection against </a:t>
            </a:r>
            <a:r>
              <a:rPr lang="en-US" altLang="en-US" dirty="0">
                <a:solidFill>
                  <a:schemeClr val="bg1"/>
                </a:solidFill>
              </a:rPr>
              <a:t>artillery fragments and debris, not bullets. </a:t>
            </a:r>
            <a:r>
              <a:rPr lang="en-US" dirty="0"/>
              <a:t>Initially olive drab or brownish-green</a:t>
            </a:r>
            <a:r>
              <a:rPr lang="en-US" b="1" dirty="0"/>
              <a:t> and o</a:t>
            </a:r>
            <a:r>
              <a:rPr lang="en-US" altLang="en-US" dirty="0" err="1">
                <a:solidFill>
                  <a:schemeClr val="bg1"/>
                </a:solidFill>
              </a:rPr>
              <a:t>ften</a:t>
            </a:r>
            <a:r>
              <a:rPr lang="en-US" altLang="en-US" dirty="0">
                <a:solidFill>
                  <a:schemeClr val="bg1"/>
                </a:solidFill>
              </a:rPr>
              <a:t> worn with netting, foliage, or cloth covers for additional camouflage. </a:t>
            </a:r>
          </a:p>
          <a:p>
            <a:pPr defTabSz="914400" eaLnBrk="0" fontAlgn="base" hangingPunct="0">
              <a:spcBef>
                <a:spcPct val="0"/>
              </a:spcBef>
              <a:spcAft>
                <a:spcPct val="0"/>
              </a:spcAft>
              <a:defRPr/>
            </a:pPr>
            <a:endParaRPr lang="en-US" altLang="en-US" dirty="0">
              <a:solidFill>
                <a:schemeClr val="bg1"/>
              </a:solidFill>
            </a:endParaRPr>
          </a:p>
          <a:p>
            <a:pPr defTabSz="914400" eaLnBrk="0" fontAlgn="base" hangingPunct="0">
              <a:spcBef>
                <a:spcPct val="0"/>
              </a:spcBef>
              <a:spcAft>
                <a:spcPct val="0"/>
              </a:spcAft>
              <a:defRPr/>
            </a:pPr>
            <a:r>
              <a:rPr lang="en-US" altLang="en-US" dirty="0">
                <a:solidFill>
                  <a:schemeClr val="bg1"/>
                </a:solidFill>
              </a:rPr>
              <a:t>Mid-war the MKII was replaced by the MKII or “Turtle” helmet</a:t>
            </a:r>
            <a:r>
              <a:rPr lang="en-CA" kern="0" dirty="0">
                <a:ea typeface="Times New Roman" panose="02020603050405020304" pitchFamily="18" charset="0"/>
              </a:rPr>
              <a:t> providing better coverage for top, sides, and back of head, slightly thicker in key areas for improved protection and with abetter and more comfortable fitting liner</a:t>
            </a:r>
            <a:endParaRPr lang="en-CA" dirty="0">
              <a:solidFill>
                <a:schemeClr val="bg1"/>
              </a:solidFill>
            </a:endParaRPr>
          </a:p>
          <a:p>
            <a:endParaRPr lang="en-US" dirty="0"/>
          </a:p>
        </p:txBody>
      </p:sp>
      <p:sp>
        <p:nvSpPr>
          <p:cNvPr id="11" name="Rectangle 2">
            <a:extLst>
              <a:ext uri="{FF2B5EF4-FFF2-40B4-BE49-F238E27FC236}">
                <a16:creationId xmlns:a16="http://schemas.microsoft.com/office/drawing/2014/main" id="{18530DDE-C60A-44C7-10D7-8F66399FAE07}"/>
              </a:ext>
            </a:extLst>
          </p:cNvPr>
          <p:cNvSpPr>
            <a:spLocks noChangeArrowheads="1"/>
          </p:cNvSpPr>
          <p:nvPr/>
        </p:nvSpPr>
        <p:spPr bwMode="auto">
          <a:xfrm>
            <a:off x="4604239" y="2745414"/>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buFontTx/>
              <a:buChar char="•"/>
            </a:pPr>
            <a:r>
              <a:rPr lang="en-US" altLang="en-US" dirty="0">
                <a:latin typeface="Arial" panose="020B0604020202020204" pitchFamily="34" charset="0"/>
              </a:rPr>
              <a:t>.</a:t>
            </a:r>
          </a:p>
        </p:txBody>
      </p:sp>
      <p:pic>
        <p:nvPicPr>
          <p:cNvPr id="8" name="Picture 7">
            <a:extLst>
              <a:ext uri="{FF2B5EF4-FFF2-40B4-BE49-F238E27FC236}">
                <a16:creationId xmlns:a16="http://schemas.microsoft.com/office/drawing/2014/main" id="{8ECC55FB-53C1-D19B-EFCB-F6CCC45BD5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6395" y="3618856"/>
            <a:ext cx="3019792" cy="2204563"/>
          </a:xfrm>
          <a:prstGeom prst="rect">
            <a:avLst/>
          </a:prstGeom>
        </p:spPr>
      </p:pic>
      <p:pic>
        <p:nvPicPr>
          <p:cNvPr id="10" name="Picture 9">
            <a:extLst>
              <a:ext uri="{FF2B5EF4-FFF2-40B4-BE49-F238E27FC236}">
                <a16:creationId xmlns:a16="http://schemas.microsoft.com/office/drawing/2014/main" id="{2CA1DDFB-5041-1C0C-FB5E-065F414E3E87}"/>
              </a:ext>
            </a:extLst>
          </p:cNvPr>
          <p:cNvPicPr>
            <a:picLocks noChangeAspect="1"/>
          </p:cNvPicPr>
          <p:nvPr/>
        </p:nvPicPr>
        <p:blipFill>
          <a:blip r:embed="rId3">
            <a:extLst>
              <a:ext uri="{28A0092B-C50C-407E-A947-70E740481C1C}">
                <a14:useLocalDpi xmlns:a14="http://schemas.microsoft.com/office/drawing/2010/main" val="0"/>
              </a:ext>
            </a:extLst>
          </a:blip>
          <a:srcRect b="34088"/>
          <a:stretch>
            <a:fillRect/>
          </a:stretch>
        </p:blipFill>
        <p:spPr>
          <a:xfrm>
            <a:off x="7185706" y="1584830"/>
            <a:ext cx="2321170" cy="1529917"/>
          </a:xfrm>
          <a:prstGeom prst="rect">
            <a:avLst/>
          </a:prstGeom>
        </p:spPr>
      </p:pic>
      <p:sp>
        <p:nvSpPr>
          <p:cNvPr id="12" name="Rectangle 11">
            <a:extLst>
              <a:ext uri="{FF2B5EF4-FFF2-40B4-BE49-F238E27FC236}">
                <a16:creationId xmlns:a16="http://schemas.microsoft.com/office/drawing/2014/main" id="{4F79BD67-8E8C-6C80-9BC4-D262765FAD54}"/>
              </a:ext>
            </a:extLst>
          </p:cNvPr>
          <p:cNvSpPr/>
          <p:nvPr/>
        </p:nvSpPr>
        <p:spPr>
          <a:xfrm>
            <a:off x="6889148" y="3050907"/>
            <a:ext cx="3252146" cy="4308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400" dirty="0"/>
              <a:t>Brodie Mk I Helmet (circa 1939)</a:t>
            </a:r>
          </a:p>
        </p:txBody>
      </p:sp>
      <p:sp>
        <p:nvSpPr>
          <p:cNvPr id="13" name="Rectangle 12">
            <a:extLst>
              <a:ext uri="{FF2B5EF4-FFF2-40B4-BE49-F238E27FC236}">
                <a16:creationId xmlns:a16="http://schemas.microsoft.com/office/drawing/2014/main" id="{409BC902-E7DF-B18F-6AEF-9D6D7048DF53}"/>
              </a:ext>
            </a:extLst>
          </p:cNvPr>
          <p:cNvSpPr/>
          <p:nvPr/>
        </p:nvSpPr>
        <p:spPr>
          <a:xfrm>
            <a:off x="6889148" y="5737800"/>
            <a:ext cx="3252146" cy="4308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400" dirty="0"/>
              <a:t>Mk IV Turtle Helmet (circa 1944)</a:t>
            </a:r>
          </a:p>
        </p:txBody>
      </p:sp>
    </p:spTree>
    <p:extLst>
      <p:ext uri="{BB962C8B-B14F-4D97-AF65-F5344CB8AC3E}">
        <p14:creationId xmlns:p14="http://schemas.microsoft.com/office/powerpoint/2010/main" val="116716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A5A7FA9D-8C02-8927-808C-579B36D67FC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2A6F4F3-24A3-FCF6-9E30-BF966FF3D138}"/>
              </a:ext>
            </a:extLst>
          </p:cNvPr>
          <p:cNvSpPr/>
          <p:nvPr/>
        </p:nvSpPr>
        <p:spPr>
          <a:xfrm>
            <a:off x="1269024" y="123092"/>
            <a:ext cx="9205546" cy="12397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bg1"/>
                </a:solidFill>
                <a:latin typeface="Times New Roman" panose="02020603050405020304" pitchFamily="18" charset="0"/>
                <a:cs typeface="Times New Roman" panose="02020603050405020304" pitchFamily="18" charset="0"/>
              </a:rPr>
              <a:t>Equipment</a:t>
            </a:r>
          </a:p>
        </p:txBody>
      </p:sp>
      <p:sp>
        <p:nvSpPr>
          <p:cNvPr id="5" name="Rectangle 4">
            <a:extLst>
              <a:ext uri="{FF2B5EF4-FFF2-40B4-BE49-F238E27FC236}">
                <a16:creationId xmlns:a16="http://schemas.microsoft.com/office/drawing/2014/main" id="{78433BC2-2C97-EC9D-9635-46B1165835E9}"/>
              </a:ext>
            </a:extLst>
          </p:cNvPr>
          <p:cNvSpPr/>
          <p:nvPr/>
        </p:nvSpPr>
        <p:spPr>
          <a:xfrm>
            <a:off x="1902069" y="2983524"/>
            <a:ext cx="4492869" cy="8909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None/>
            </a:pPr>
            <a:endParaRPr lang="en-US" sz="1400" dirty="0"/>
          </a:p>
        </p:txBody>
      </p:sp>
      <p:sp>
        <p:nvSpPr>
          <p:cNvPr id="2" name="Rectangle 1">
            <a:extLst>
              <a:ext uri="{FF2B5EF4-FFF2-40B4-BE49-F238E27FC236}">
                <a16:creationId xmlns:a16="http://schemas.microsoft.com/office/drawing/2014/main" id="{DF248C74-160C-6EA8-661E-8BAE8A82C5D7}"/>
              </a:ext>
            </a:extLst>
          </p:cNvPr>
          <p:cNvSpPr/>
          <p:nvPr/>
        </p:nvSpPr>
        <p:spPr>
          <a:xfrm>
            <a:off x="644893" y="742950"/>
            <a:ext cx="5890719" cy="6172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t>Gas Mask</a:t>
            </a:r>
          </a:p>
          <a:p>
            <a:pPr>
              <a:buSzPts val="1000"/>
              <a:tabLst>
                <a:tab pos="457200" algn="l"/>
              </a:tabLst>
            </a:pPr>
            <a:endParaRPr lang="en-CA" dirty="0">
              <a:latin typeface="Times New Roman" panose="02020603050405020304" pitchFamily="18" charset="0"/>
              <a:ea typeface="Times New Roman" panose="02020603050405020304" pitchFamily="18" charset="0"/>
            </a:endParaRPr>
          </a:p>
          <a:p>
            <a:pPr>
              <a:lnSpc>
                <a:spcPct val="107000"/>
              </a:lnSpc>
              <a:spcAft>
                <a:spcPts val="800"/>
              </a:spcAft>
            </a:pPr>
            <a:r>
              <a:rPr lang="en-CA" dirty="0">
                <a:ea typeface="Times New Roman" panose="02020603050405020304" pitchFamily="18" charset="0"/>
              </a:rPr>
              <a:t>British General Service Respirator (GSR), with Canadian-manufactured variants</a:t>
            </a:r>
            <a:r>
              <a:rPr lang="en-CA" dirty="0">
                <a:solidFill>
                  <a:schemeClr val="bg1"/>
                </a:solidFill>
                <a:ea typeface="Times New Roman" panose="02020603050405020304" pitchFamily="18" charset="0"/>
              </a:rPr>
              <a:t>. The </a:t>
            </a:r>
            <a:r>
              <a:rPr lang="en-CA" b="1" dirty="0">
                <a:solidFill>
                  <a:schemeClr val="bg1"/>
                </a:solidFill>
                <a:ea typeface="Times New Roman" panose="02020603050405020304" pitchFamily="18" charset="0"/>
              </a:rPr>
              <a:t>Gas Mask, m</a:t>
            </a:r>
            <a:r>
              <a:rPr lang="en-US" altLang="en-US" dirty="0">
                <a:solidFill>
                  <a:schemeClr val="bg1"/>
                </a:solidFill>
              </a:rPr>
              <a:t>ade of rubberized fabric (early war) or improved rubber compounds (later war), covered the entire face, sealing around the cheeks and chin. </a:t>
            </a:r>
            <a:r>
              <a:rPr lang="en-CA" kern="0" dirty="0">
                <a:ea typeface="Times New Roman" panose="02020603050405020304" pitchFamily="18" charset="0"/>
                <a:cs typeface="Times New Roman" panose="02020603050405020304" pitchFamily="18" charset="0"/>
              </a:rPr>
              <a:t>Two round celluloid or glass lenses set in metal or rubber rims provided a wide field of vision but were prone to fogging in damp or cold conditions. A filter canister attached directly to the mask (early) or via a hose (later variants). contained layers of charcoal and chemical absorbents designed to neutralize poison gases. One-way valve reduced moisture buildup inside the mask. </a:t>
            </a:r>
            <a:r>
              <a:rPr lang="en-CA" kern="0" dirty="0">
                <a:latin typeface="Aptos" panose="020B0004020202020204" pitchFamily="34" charset="0"/>
                <a:ea typeface="Times New Roman" panose="02020603050405020304" pitchFamily="18" charset="0"/>
                <a:cs typeface="Times New Roman" panose="02020603050405020304" pitchFamily="18" charset="0"/>
              </a:rPr>
              <a:t>The </a:t>
            </a:r>
            <a:r>
              <a:rPr lang="en-CA" b="1" kern="0" dirty="0">
                <a:latin typeface="Aptos" panose="020B0004020202020204" pitchFamily="34" charset="0"/>
                <a:ea typeface="Times New Roman" panose="02020603050405020304" pitchFamily="18" charset="0"/>
                <a:cs typeface="Times New Roman" panose="02020603050405020304" pitchFamily="18" charset="0"/>
              </a:rPr>
              <a:t>Gas Mask Bag </a:t>
            </a:r>
            <a:r>
              <a:rPr lang="en-CA" kern="0" dirty="0">
                <a:latin typeface="Aptos" panose="020B0004020202020204" pitchFamily="34" charset="0"/>
                <a:ea typeface="Times New Roman" panose="02020603050405020304" pitchFamily="18" charset="0"/>
                <a:cs typeface="Times New Roman" panose="02020603050405020304" pitchFamily="18" charset="0"/>
              </a:rPr>
              <a:t>was worn high on the chest in forward areas so the mask could be donned in seconds. When gas threat was low, the bag might be worn on the hip or slung, bag contained: mask, spare anti-dimming lens wipes and sometimes a small instruction card</a:t>
            </a:r>
            <a:endParaRPr lang="en-CA" kern="100" dirty="0">
              <a:latin typeface="Aptos" panose="020B0004020202020204" pitchFamily="34" charset="0"/>
              <a:ea typeface="Aptos" panose="020B0004020202020204" pitchFamily="34" charset="0"/>
              <a:cs typeface="Times New Roman" panose="02020603050405020304" pitchFamily="18" charset="0"/>
            </a:endParaRPr>
          </a:p>
          <a:p>
            <a:pPr defTabSz="914400" eaLnBrk="0" fontAlgn="base" hangingPunct="0">
              <a:spcBef>
                <a:spcPct val="0"/>
              </a:spcBef>
              <a:spcAft>
                <a:spcPct val="0"/>
              </a:spcAft>
              <a:defRPr/>
            </a:pPr>
            <a:endParaRPr lang="en-CA" kern="100" dirty="0">
              <a:ea typeface="Aptos" panose="020B0004020202020204" pitchFamily="34" charset="0"/>
              <a:cs typeface="Times New Roman" panose="02020603050405020304" pitchFamily="18" charset="0"/>
            </a:endParaRPr>
          </a:p>
        </p:txBody>
      </p:sp>
      <p:sp>
        <p:nvSpPr>
          <p:cNvPr id="11" name="Rectangle 2">
            <a:extLst>
              <a:ext uri="{FF2B5EF4-FFF2-40B4-BE49-F238E27FC236}">
                <a16:creationId xmlns:a16="http://schemas.microsoft.com/office/drawing/2014/main" id="{68C81951-0582-6BEA-C852-16093F2B27CC}"/>
              </a:ext>
            </a:extLst>
          </p:cNvPr>
          <p:cNvSpPr>
            <a:spLocks noChangeArrowheads="1"/>
          </p:cNvSpPr>
          <p:nvPr/>
        </p:nvSpPr>
        <p:spPr bwMode="auto">
          <a:xfrm>
            <a:off x="4604239" y="2745414"/>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buFontTx/>
              <a:buChar char="•"/>
            </a:pPr>
            <a:r>
              <a:rPr lang="en-US" altLang="en-US" dirty="0">
                <a:latin typeface="Arial" panose="020B0604020202020204" pitchFamily="34" charset="0"/>
              </a:rPr>
              <a:t>.</a:t>
            </a:r>
          </a:p>
        </p:txBody>
      </p:sp>
      <p:pic>
        <p:nvPicPr>
          <p:cNvPr id="8" name="Picture 7">
            <a:extLst>
              <a:ext uri="{FF2B5EF4-FFF2-40B4-BE49-F238E27FC236}">
                <a16:creationId xmlns:a16="http://schemas.microsoft.com/office/drawing/2014/main" id="{A6F41A6B-EEF1-1518-BC3C-B9952171E7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2114" y="932695"/>
            <a:ext cx="3199576" cy="2746259"/>
          </a:xfrm>
          <a:prstGeom prst="rect">
            <a:avLst/>
          </a:prstGeom>
        </p:spPr>
      </p:pic>
      <p:pic>
        <p:nvPicPr>
          <p:cNvPr id="13" name="Picture 12">
            <a:extLst>
              <a:ext uri="{FF2B5EF4-FFF2-40B4-BE49-F238E27FC236}">
                <a16:creationId xmlns:a16="http://schemas.microsoft.com/office/drawing/2014/main" id="{A9C84470-3FA5-D0E8-4BA7-80D541DECF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2114" y="3678954"/>
            <a:ext cx="3353532" cy="2431158"/>
          </a:xfrm>
          <a:prstGeom prst="rect">
            <a:avLst/>
          </a:prstGeom>
        </p:spPr>
      </p:pic>
      <p:sp>
        <p:nvSpPr>
          <p:cNvPr id="14" name="Rectangle 13">
            <a:extLst>
              <a:ext uri="{FF2B5EF4-FFF2-40B4-BE49-F238E27FC236}">
                <a16:creationId xmlns:a16="http://schemas.microsoft.com/office/drawing/2014/main" id="{DE82E2AE-E16D-5374-321C-D59467E85C11}"/>
              </a:ext>
            </a:extLst>
          </p:cNvPr>
          <p:cNvSpPr/>
          <p:nvPr/>
        </p:nvSpPr>
        <p:spPr>
          <a:xfrm>
            <a:off x="7652114" y="6033603"/>
            <a:ext cx="3557235" cy="4308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400" dirty="0"/>
              <a:t>Light Anti-Gas Respirator Mk II (circa 1944)</a:t>
            </a:r>
          </a:p>
        </p:txBody>
      </p:sp>
      <p:sp>
        <p:nvSpPr>
          <p:cNvPr id="16" name="Rectangle 15">
            <a:extLst>
              <a:ext uri="{FF2B5EF4-FFF2-40B4-BE49-F238E27FC236}">
                <a16:creationId xmlns:a16="http://schemas.microsoft.com/office/drawing/2014/main" id="{4A048020-0E3F-1000-F73C-1326D53D4C4E}"/>
              </a:ext>
            </a:extLst>
          </p:cNvPr>
          <p:cNvSpPr/>
          <p:nvPr/>
        </p:nvSpPr>
        <p:spPr>
          <a:xfrm>
            <a:off x="7652114" y="3415738"/>
            <a:ext cx="3252146" cy="4308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400" dirty="0"/>
              <a:t>Canadian Mk IV Respirator (circa 1942)</a:t>
            </a:r>
          </a:p>
        </p:txBody>
      </p:sp>
    </p:spTree>
    <p:extLst>
      <p:ext uri="{BB962C8B-B14F-4D97-AF65-F5344CB8AC3E}">
        <p14:creationId xmlns:p14="http://schemas.microsoft.com/office/powerpoint/2010/main" val="419918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772EE1FD-BE33-DB5A-7255-AA4A620F892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F9687D1-65DA-E2B0-A862-6663911EA119}"/>
              </a:ext>
            </a:extLst>
          </p:cNvPr>
          <p:cNvSpPr/>
          <p:nvPr/>
        </p:nvSpPr>
        <p:spPr>
          <a:xfrm>
            <a:off x="1329226" y="-69772"/>
            <a:ext cx="9205546" cy="12397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bg1"/>
                </a:solidFill>
                <a:latin typeface="Times New Roman" panose="02020603050405020304" pitchFamily="18" charset="0"/>
                <a:cs typeface="Times New Roman" panose="02020603050405020304" pitchFamily="18" charset="0"/>
              </a:rPr>
              <a:t>Equipment</a:t>
            </a:r>
          </a:p>
        </p:txBody>
      </p:sp>
      <p:sp>
        <p:nvSpPr>
          <p:cNvPr id="5" name="Rectangle 4">
            <a:extLst>
              <a:ext uri="{FF2B5EF4-FFF2-40B4-BE49-F238E27FC236}">
                <a16:creationId xmlns:a16="http://schemas.microsoft.com/office/drawing/2014/main" id="{517E1DFB-997D-375E-3A2E-198CFD88B56B}"/>
              </a:ext>
            </a:extLst>
          </p:cNvPr>
          <p:cNvSpPr/>
          <p:nvPr/>
        </p:nvSpPr>
        <p:spPr>
          <a:xfrm>
            <a:off x="1902069" y="2983524"/>
            <a:ext cx="4492869" cy="8909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None/>
            </a:pPr>
            <a:endParaRPr lang="en-US" sz="1400" dirty="0"/>
          </a:p>
        </p:txBody>
      </p:sp>
      <p:sp>
        <p:nvSpPr>
          <p:cNvPr id="7" name="Rectangle 6">
            <a:extLst>
              <a:ext uri="{FF2B5EF4-FFF2-40B4-BE49-F238E27FC236}">
                <a16:creationId xmlns:a16="http://schemas.microsoft.com/office/drawing/2014/main" id="{5F5DADA7-3A98-D5AF-9121-83DA1DEB3CCD}"/>
              </a:ext>
            </a:extLst>
          </p:cNvPr>
          <p:cNvSpPr/>
          <p:nvPr/>
        </p:nvSpPr>
        <p:spPr>
          <a:xfrm>
            <a:off x="2522273" y="1540208"/>
            <a:ext cx="4492869" cy="8909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00" dirty="0"/>
          </a:p>
        </p:txBody>
      </p:sp>
      <p:pic>
        <p:nvPicPr>
          <p:cNvPr id="3" name="Picture 2">
            <a:extLst>
              <a:ext uri="{FF2B5EF4-FFF2-40B4-BE49-F238E27FC236}">
                <a16:creationId xmlns:a16="http://schemas.microsoft.com/office/drawing/2014/main" id="{FB36261C-1F8F-76D4-9370-2B09A26D7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750187">
            <a:off x="5827437" y="1339823"/>
            <a:ext cx="5429199" cy="1216473"/>
          </a:xfrm>
          <a:prstGeom prst="rect">
            <a:avLst/>
          </a:prstGeom>
        </p:spPr>
      </p:pic>
      <p:sp>
        <p:nvSpPr>
          <p:cNvPr id="11" name="Rectangle 2">
            <a:extLst>
              <a:ext uri="{FF2B5EF4-FFF2-40B4-BE49-F238E27FC236}">
                <a16:creationId xmlns:a16="http://schemas.microsoft.com/office/drawing/2014/main" id="{A511FF15-3BBF-52F7-DD72-92921F125ED4}"/>
              </a:ext>
            </a:extLst>
          </p:cNvPr>
          <p:cNvSpPr>
            <a:spLocks noChangeArrowheads="1"/>
          </p:cNvSpPr>
          <p:nvPr/>
        </p:nvSpPr>
        <p:spPr bwMode="auto">
          <a:xfrm>
            <a:off x="4604239" y="2745414"/>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buFontTx/>
              <a:buChar char="•"/>
            </a:pPr>
            <a:r>
              <a:rPr lang="en-US" altLang="en-US" dirty="0">
                <a:latin typeface="Arial" panose="020B0604020202020204" pitchFamily="34" charset="0"/>
              </a:rPr>
              <a:t>.</a:t>
            </a:r>
          </a:p>
        </p:txBody>
      </p:sp>
      <p:sp>
        <p:nvSpPr>
          <p:cNvPr id="6" name="TextBox 5">
            <a:extLst>
              <a:ext uri="{FF2B5EF4-FFF2-40B4-BE49-F238E27FC236}">
                <a16:creationId xmlns:a16="http://schemas.microsoft.com/office/drawing/2014/main" id="{A2E7997B-6524-CB04-E79D-B0D4A1A2452E}"/>
              </a:ext>
            </a:extLst>
          </p:cNvPr>
          <p:cNvSpPr txBox="1"/>
          <p:nvPr/>
        </p:nvSpPr>
        <p:spPr>
          <a:xfrm>
            <a:off x="562707" y="676742"/>
            <a:ext cx="5771270" cy="6291018"/>
          </a:xfrm>
          <a:prstGeom prst="rect">
            <a:avLst/>
          </a:prstGeom>
          <a:noFill/>
        </p:spPr>
        <p:txBody>
          <a:bodyPr wrap="square">
            <a:spAutoFit/>
          </a:bodyPr>
          <a:lstStyle/>
          <a:p>
            <a:r>
              <a:rPr lang="en-US" sz="2400" b="1" dirty="0">
                <a:solidFill>
                  <a:schemeClr val="bg1"/>
                </a:solidFill>
              </a:rPr>
              <a:t>Personal Weapon</a:t>
            </a:r>
          </a:p>
          <a:p>
            <a:pPr>
              <a:lnSpc>
                <a:spcPct val="107000"/>
              </a:lnSpc>
              <a:spcAft>
                <a:spcPts val="800"/>
              </a:spcAft>
            </a:pPr>
            <a:endParaRPr lang="en-CA" sz="1200" kern="0" dirty="0">
              <a:latin typeface="Aptos" panose="020B00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CA" sz="1600" kern="0" dirty="0">
                <a:solidFill>
                  <a:schemeClr val="bg1"/>
                </a:solidFill>
                <a:latin typeface="Aptos" panose="020B0004020202020204" pitchFamily="34" charset="0"/>
                <a:ea typeface="Times New Roman" panose="02020603050405020304" pitchFamily="18" charset="0"/>
                <a:cs typeface="Times New Roman" panose="02020603050405020304" pitchFamily="18" charset="0"/>
              </a:rPr>
              <a:t>The primary weapon was the bolt action </a:t>
            </a:r>
            <a:r>
              <a:rPr lang="en-CA" sz="1600" b="1" kern="0" dirty="0">
                <a:solidFill>
                  <a:schemeClr val="bg1"/>
                </a:solidFill>
                <a:latin typeface="Aptos" panose="020B0004020202020204" pitchFamily="34" charset="0"/>
                <a:ea typeface="Times New Roman" panose="02020603050405020304" pitchFamily="18" charset="0"/>
                <a:cs typeface="Times New Roman" panose="02020603050405020304" pitchFamily="18" charset="0"/>
              </a:rPr>
              <a:t>British 303 caliber Lee-Enfield Rifle No 4 Mk1</a:t>
            </a:r>
            <a:r>
              <a:rPr lang="en-CA" sz="1600" kern="0" dirty="0">
                <a:solidFill>
                  <a:schemeClr val="bg1"/>
                </a:solidFill>
                <a:latin typeface="Aptos" panose="020B0004020202020204" pitchFamily="34" charset="0"/>
                <a:ea typeface="Times New Roman" panose="02020603050405020304" pitchFamily="18" charset="0"/>
                <a:cs typeface="Times New Roman" panose="02020603050405020304" pitchFamily="18" charset="0"/>
              </a:rPr>
              <a:t> with a wooden stock, steel barrel and receiver</a:t>
            </a:r>
            <a:r>
              <a:rPr lang="en-CA" sz="1600" b="1" kern="0" dirty="0">
                <a:solidFill>
                  <a:schemeClr val="bg1"/>
                </a:solidFill>
                <a:latin typeface="Aptos" panose="020B0004020202020204" pitchFamily="34" charset="0"/>
                <a:ea typeface="Times New Roman" panose="02020603050405020304" pitchFamily="18" charset="0"/>
                <a:cs typeface="Times New Roman" panose="02020603050405020304" pitchFamily="18" charset="0"/>
              </a:rPr>
              <a:t> </a:t>
            </a:r>
            <a:r>
              <a:rPr lang="en-CA" sz="1600" kern="0" dirty="0">
                <a:solidFill>
                  <a:schemeClr val="bg1"/>
                </a:solidFill>
                <a:latin typeface="Aptos" panose="020B0004020202020204" pitchFamily="34" charset="0"/>
                <a:ea typeface="Times New Roman" panose="02020603050405020304" pitchFamily="18" charset="0"/>
                <a:cs typeface="Times New Roman" panose="02020603050405020304" pitchFamily="18" charset="0"/>
              </a:rPr>
              <a:t>with an exceptionally fast rate of fire for a bolt rifle. It had a 10-round detachable box magazine loaded using 5-round stripper clips (magazine normally not removed in the field). Rifleman typically carried 50-100 rounds of .303 ammunition. The effective range was ~300–500 metres for aimed fire and longer ranges possible with volley or area fire. The rife was fitted with the No. 4 Spike Bayonet for close combat. </a:t>
            </a:r>
            <a:endParaRPr lang="en-CA" sz="1600" kern="100" dirty="0">
              <a:solidFill>
                <a:schemeClr val="bg1"/>
              </a:solidFill>
              <a:latin typeface="Arial" panose="020B06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CA" sz="1600" kern="0" dirty="0">
                <a:solidFill>
                  <a:schemeClr val="bg1"/>
                </a:solidFill>
                <a:latin typeface="Aptos" panose="020B0004020202020204" pitchFamily="34" charset="0"/>
                <a:ea typeface="Times New Roman" panose="02020603050405020304" pitchFamily="18" charset="0"/>
                <a:cs typeface="Times New Roman" panose="02020603050405020304" pitchFamily="18" charset="0"/>
              </a:rPr>
              <a:t>Secondary personal weapons included:</a:t>
            </a:r>
            <a:endParaRPr lang="en-CA" sz="1600" kern="100" dirty="0">
              <a:solidFill>
                <a:schemeClr val="bg1"/>
              </a:solidFill>
              <a:latin typeface="Arial" panose="020B0604020202020204" pitchFamily="34" charset="0"/>
              <a:ea typeface="Aptos" panose="020B000402020202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CA" sz="1600" kern="0" dirty="0">
                <a:solidFill>
                  <a:schemeClr val="bg1"/>
                </a:solidFill>
                <a:latin typeface="Aptos" panose="020B0004020202020204" pitchFamily="34" charset="0"/>
                <a:ea typeface="Times New Roman" panose="02020603050405020304" pitchFamily="18" charset="0"/>
                <a:cs typeface="Times New Roman" panose="02020603050405020304" pitchFamily="18" charset="0"/>
              </a:rPr>
              <a:t>the full-automatic 9</a:t>
            </a:r>
            <a:r>
              <a:rPr lang="en-CA" sz="16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×19 mm Parabellum</a:t>
            </a:r>
            <a:r>
              <a:rPr lang="en-CA" sz="1600" kern="0" dirty="0">
                <a:solidFill>
                  <a:schemeClr val="bg1"/>
                </a:solidFill>
                <a:latin typeface="Aptos" panose="020B0004020202020204" pitchFamily="34" charset="0"/>
                <a:ea typeface="Times New Roman" panose="02020603050405020304" pitchFamily="18" charset="0"/>
                <a:cs typeface="Times New Roman" panose="02020603050405020304" pitchFamily="18" charset="0"/>
              </a:rPr>
              <a:t> </a:t>
            </a:r>
            <a:r>
              <a:rPr lang="en-CA" sz="1600" b="1" kern="0" dirty="0">
                <a:solidFill>
                  <a:schemeClr val="bg1"/>
                </a:solidFill>
                <a:latin typeface="Aptos" panose="020B0004020202020204" pitchFamily="34" charset="0"/>
                <a:ea typeface="Times New Roman" panose="02020603050405020304" pitchFamily="18" charset="0"/>
                <a:cs typeface="Times New Roman" panose="02020603050405020304" pitchFamily="18" charset="0"/>
              </a:rPr>
              <a:t>Sten Submachine Gun </a:t>
            </a:r>
            <a:r>
              <a:rPr lang="en-CA" sz="1600" kern="0" dirty="0">
                <a:solidFill>
                  <a:schemeClr val="bg1"/>
                </a:solidFill>
                <a:latin typeface="Aptos" panose="020B0004020202020204" pitchFamily="34" charset="0"/>
                <a:ea typeface="Times New Roman" panose="02020603050405020304" pitchFamily="18" charset="0"/>
                <a:cs typeface="Times New Roman" panose="02020603050405020304" pitchFamily="18" charset="0"/>
              </a:rPr>
              <a:t>was valued for simplicity and volume of fire for close quarters fighting and urban combat; and</a:t>
            </a:r>
            <a:endParaRPr lang="en-CA" sz="1600" kern="100" dirty="0">
              <a:solidFill>
                <a:schemeClr val="bg1"/>
              </a:solidFill>
              <a:latin typeface="Arial" panose="020B0604020202020204" pitchFamily="34" charset="0"/>
              <a:ea typeface="Aptos" panose="020B0004020202020204" pitchFamily="34" charset="0"/>
              <a:cs typeface="Times New Roman" panose="02020603050405020304" pitchFamily="18" charset="0"/>
            </a:endParaRPr>
          </a:p>
          <a:p>
            <a:pPr marL="485775">
              <a:lnSpc>
                <a:spcPct val="107000"/>
              </a:lnSpc>
            </a:pPr>
            <a:r>
              <a:rPr lang="en-CA" sz="1600" kern="0" dirty="0">
                <a:solidFill>
                  <a:schemeClr val="bg1"/>
                </a:solidFill>
                <a:latin typeface="Aptos" panose="020B0004020202020204" pitchFamily="34" charset="0"/>
                <a:ea typeface="Times New Roman" panose="02020603050405020304" pitchFamily="18" charset="0"/>
                <a:cs typeface="Times New Roman" panose="02020603050405020304" pitchFamily="18" charset="0"/>
              </a:rPr>
              <a:t> </a:t>
            </a:r>
            <a:endParaRPr lang="en-CA" sz="1600" kern="100" dirty="0">
              <a:solidFill>
                <a:schemeClr val="bg1"/>
              </a:solidFill>
              <a:latin typeface="Arial" panose="020B0604020202020204" pitchFamily="34" charset="0"/>
              <a:ea typeface="Aptos" panose="020B0004020202020204" pitchFamily="34" charset="0"/>
              <a:cs typeface="Times New Roman" panose="02020603050405020304" pitchFamily="18" charset="0"/>
            </a:endParaRPr>
          </a:p>
          <a:p>
            <a:pPr marL="342900" indent="-342900">
              <a:lnSpc>
                <a:spcPct val="107000"/>
              </a:lnSpc>
              <a:spcAft>
                <a:spcPts val="800"/>
              </a:spcAft>
              <a:buSzPts val="1000"/>
              <a:buFont typeface="Symbol" panose="05050102010706020507" pitchFamily="18" charset="2"/>
              <a:buChar char=""/>
              <a:tabLst>
                <a:tab pos="457200" algn="l"/>
              </a:tabLst>
            </a:pPr>
            <a:r>
              <a:rPr lang="en-CA" sz="1600" kern="0" dirty="0">
                <a:solidFill>
                  <a:schemeClr val="bg1"/>
                </a:solidFill>
                <a:latin typeface="Aptos" panose="020B0004020202020204" pitchFamily="34" charset="0"/>
                <a:ea typeface="Times New Roman" panose="02020603050405020304" pitchFamily="18" charset="0"/>
                <a:cs typeface="Times New Roman" panose="02020603050405020304" pitchFamily="18" charset="0"/>
              </a:rPr>
              <a:t>the .38 calibre </a:t>
            </a:r>
            <a:r>
              <a:rPr lang="en-CA" sz="1600" b="1" kern="0" dirty="0">
                <a:solidFill>
                  <a:schemeClr val="bg1"/>
                </a:solidFill>
                <a:latin typeface="Aptos" panose="020B0004020202020204" pitchFamily="34" charset="0"/>
                <a:ea typeface="Times New Roman" panose="02020603050405020304" pitchFamily="18" charset="0"/>
                <a:cs typeface="Times New Roman" panose="02020603050405020304" pitchFamily="18" charset="0"/>
              </a:rPr>
              <a:t>Webley Mk IV and Enfield No. 2 revolvers</a:t>
            </a:r>
            <a:r>
              <a:rPr lang="en-CA" sz="1600" kern="0" dirty="0">
                <a:solidFill>
                  <a:schemeClr val="bg1"/>
                </a:solidFill>
                <a:latin typeface="Aptos" panose="020B0004020202020204" pitchFamily="34" charset="0"/>
                <a:ea typeface="Times New Roman" panose="02020603050405020304" pitchFamily="18" charset="0"/>
                <a:cs typeface="Times New Roman" panose="02020603050405020304" pitchFamily="18" charset="0"/>
              </a:rPr>
              <a:t>. They generally issued to officers, NCOs ad specialists (signallers, drivers) and were Not intended as a primary combat weapon</a:t>
            </a:r>
            <a:endParaRPr lang="en-CA" sz="1600" kern="100" dirty="0">
              <a:solidFill>
                <a:schemeClr val="bg1"/>
              </a:solidFill>
              <a:latin typeface="Arial" panose="020B0604020202020204" pitchFamily="34" charset="0"/>
              <a:ea typeface="Aptos" panose="020B0004020202020204" pitchFamily="34" charset="0"/>
              <a:cs typeface="Times New Roman" panose="02020603050405020304" pitchFamily="18" charset="0"/>
            </a:endParaRPr>
          </a:p>
          <a:p>
            <a:endParaRPr lang="en-US" sz="1400" dirty="0">
              <a:solidFill>
                <a:schemeClr val="bg1"/>
              </a:solidFill>
            </a:endParaRPr>
          </a:p>
        </p:txBody>
      </p:sp>
      <p:pic>
        <p:nvPicPr>
          <p:cNvPr id="9" name="Picture 8">
            <a:extLst>
              <a:ext uri="{FF2B5EF4-FFF2-40B4-BE49-F238E27FC236}">
                <a16:creationId xmlns:a16="http://schemas.microsoft.com/office/drawing/2014/main" id="{F7BC74AF-E856-B376-1471-AE5BFBBEC0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913418" flipH="1">
            <a:off x="7251129" y="2331319"/>
            <a:ext cx="3885566" cy="2106822"/>
          </a:xfrm>
          <a:prstGeom prst="rect">
            <a:avLst/>
          </a:prstGeom>
        </p:spPr>
      </p:pic>
      <p:pic>
        <p:nvPicPr>
          <p:cNvPr id="8" name="Picture 7">
            <a:extLst>
              <a:ext uri="{FF2B5EF4-FFF2-40B4-BE49-F238E27FC236}">
                <a16:creationId xmlns:a16="http://schemas.microsoft.com/office/drawing/2014/main" id="{68046801-A78B-52CF-50E1-C4DAB9FC8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2036" y="4363356"/>
            <a:ext cx="3016494" cy="2262371"/>
          </a:xfrm>
          <a:prstGeom prst="rect">
            <a:avLst/>
          </a:prstGeom>
        </p:spPr>
      </p:pic>
    </p:spTree>
    <p:extLst>
      <p:ext uri="{BB962C8B-B14F-4D97-AF65-F5344CB8AC3E}">
        <p14:creationId xmlns:p14="http://schemas.microsoft.com/office/powerpoint/2010/main" val="37233476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918</TotalTime>
  <Words>1342</Words>
  <Application>Microsoft Office PowerPoint</Application>
  <PresentationFormat>Widescreen</PresentationFormat>
  <Paragraphs>106</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Aptos Display</vt:lpstr>
      <vt:lpstr>Arial</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Wayne Dauphinee</dc:creator>
  <cp:lastModifiedBy>Wayne Dauphinee</cp:lastModifiedBy>
  <cp:revision>21</cp:revision>
  <cp:lastPrinted>2026-06-02T23:49:43Z</cp:lastPrinted>
  <dcterms:created xsi:type="dcterms:W3CDTF">2026-01-09T18:07:34Z</dcterms:created>
  <dcterms:modified xsi:type="dcterms:W3CDTF">2026-06-06T21:42:22Z</dcterms:modified>
</cp:coreProperties>
</file>