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2" r:id="rId2"/>
    <p:sldId id="264" r:id="rId3"/>
    <p:sldId id="270" r:id="rId4"/>
    <p:sldId id="259" r:id="rId5"/>
    <p:sldId id="269" r:id="rId6"/>
    <p:sldId id="267" r:id="rId7"/>
    <p:sldId id="262" r:id="rId8"/>
    <p:sldId id="263" r:id="rId9"/>
    <p:sldId id="274" r:id="rId10"/>
    <p:sldId id="273" r:id="rId11"/>
    <p:sldId id="271" r:id="rId1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19" autoAdjust="0"/>
    <p:restoredTop sz="94660"/>
  </p:normalViewPr>
  <p:slideViewPr>
    <p:cSldViewPr snapToGrid="0">
      <p:cViewPr varScale="1">
        <p:scale>
          <a:sx n="55" d="100"/>
          <a:sy n="55" d="100"/>
        </p:scale>
        <p:origin x="7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E62CE5B-19C7-4F59-835A-DFAAFBEF363E}" type="datetimeFigureOut">
              <a:rPr lang="en-CA" smtClean="0"/>
              <a:t>2026-06-06</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9320613-AC6D-4D4C-BB6D-0333E7BD9BBA}" type="slidenum">
              <a:rPr lang="en-CA" smtClean="0"/>
              <a:t>‹#›</a:t>
            </a:fld>
            <a:endParaRPr lang="en-CA"/>
          </a:p>
        </p:txBody>
      </p:sp>
    </p:spTree>
    <p:extLst>
      <p:ext uri="{BB962C8B-B14F-4D97-AF65-F5344CB8AC3E}">
        <p14:creationId xmlns:p14="http://schemas.microsoft.com/office/powerpoint/2010/main" val="366946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84E1-D340-34CA-0535-60E8487F2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C076D-5BC1-444B-3AC0-C68EBCACC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CD1B5-A14B-089C-87D7-C5C5D13A634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1A720E5-9351-DCDD-4725-5B1401352D9B}"/>
              </a:ext>
            </a:extLst>
          </p:cNvPr>
          <p:cNvSpPr>
            <a:spLocks noGrp="1"/>
          </p:cNvSpPr>
          <p:nvPr>
            <p:ph type="sldNum" sz="quarter" idx="5"/>
          </p:nvPr>
        </p:nvSpPr>
        <p:spPr/>
        <p:txBody>
          <a:bodyPr/>
          <a:lstStyle/>
          <a:p>
            <a:fld id="{A9320613-AC6D-4D4C-BB6D-0333E7BD9BBA}" type="slidenum">
              <a:rPr lang="en-CA" smtClean="0"/>
              <a:t>3</a:t>
            </a:fld>
            <a:endParaRPr lang="en-CA"/>
          </a:p>
        </p:txBody>
      </p:sp>
    </p:spTree>
    <p:extLst>
      <p:ext uri="{BB962C8B-B14F-4D97-AF65-F5344CB8AC3E}">
        <p14:creationId xmlns:p14="http://schemas.microsoft.com/office/powerpoint/2010/main" val="310724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320613-AC6D-4D4C-BB6D-0333E7BD9BBA}" type="slidenum">
              <a:rPr lang="en-CA" smtClean="0"/>
              <a:t>6</a:t>
            </a:fld>
            <a:endParaRPr lang="en-CA"/>
          </a:p>
        </p:txBody>
      </p:sp>
    </p:spTree>
    <p:extLst>
      <p:ext uri="{BB962C8B-B14F-4D97-AF65-F5344CB8AC3E}">
        <p14:creationId xmlns:p14="http://schemas.microsoft.com/office/powerpoint/2010/main" val="24745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91479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55230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6527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412978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F83C26-3AF9-4FF0-8D37-1397F45883FA}" type="datetimeFigureOut">
              <a:rPr lang="en-CA" smtClean="0"/>
              <a:t>2026-06-06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99028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4897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83C26-3AF9-4FF0-8D37-1397F45883FA}" type="datetimeFigureOut">
              <a:rPr lang="en-CA" smtClean="0"/>
              <a:t>2026-06-06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14919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F83C26-3AF9-4FF0-8D37-1397F45883FA}" type="datetimeFigureOut">
              <a:rPr lang="en-CA" smtClean="0"/>
              <a:t>2026-06-06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10926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83C26-3AF9-4FF0-8D37-1397F45883FA}" type="datetimeFigureOut">
              <a:rPr lang="en-CA" smtClean="0"/>
              <a:t>2026-06-06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0390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7588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83C26-3AF9-4FF0-8D37-1397F45883FA}" type="datetimeFigureOut">
              <a:rPr lang="en-CA" smtClean="0"/>
              <a:t>2026-06-06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3999B6-FC25-42CB-862C-41CB80C11F0A}" type="slidenum">
              <a:rPr lang="en-CA" smtClean="0"/>
              <a:t>‹#›</a:t>
            </a:fld>
            <a:endParaRPr lang="en-CA"/>
          </a:p>
        </p:txBody>
      </p:sp>
    </p:spTree>
    <p:extLst>
      <p:ext uri="{BB962C8B-B14F-4D97-AF65-F5344CB8AC3E}">
        <p14:creationId xmlns:p14="http://schemas.microsoft.com/office/powerpoint/2010/main" val="37183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F83C26-3AF9-4FF0-8D37-1397F45883FA}" type="datetimeFigureOut">
              <a:rPr lang="en-CA" smtClean="0"/>
              <a:t>2026-06-06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3999B6-FC25-42CB-862C-41CB80C11F0A}" type="slidenum">
              <a:rPr lang="en-CA" smtClean="0"/>
              <a:t>‹#›</a:t>
            </a:fld>
            <a:endParaRPr lang="en-CA"/>
          </a:p>
        </p:txBody>
      </p:sp>
    </p:spTree>
    <p:extLst>
      <p:ext uri="{BB962C8B-B14F-4D97-AF65-F5344CB8AC3E}">
        <p14:creationId xmlns:p14="http://schemas.microsoft.com/office/powerpoint/2010/main" val="1648160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2B576EE4-B6A7-557F-4826-5C1D50F084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AF67A4-D3EA-1D1B-4DD1-8BB2F6908DC8}"/>
              </a:ext>
            </a:extLst>
          </p:cNvPr>
          <p:cNvSpPr/>
          <p:nvPr/>
        </p:nvSpPr>
        <p:spPr>
          <a:xfrm>
            <a:off x="902825" y="1788249"/>
            <a:ext cx="10359341" cy="4959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0000"/>
                </a:solidFill>
                <a:latin typeface="Times New Roman" panose="02020603050405020304" pitchFamily="18" charset="0"/>
                <a:cs typeface="Times New Roman" panose="02020603050405020304" pitchFamily="18" charset="0"/>
              </a:rPr>
              <a:t>Canadian Army</a:t>
            </a:r>
          </a:p>
          <a:p>
            <a:pPr algn="ctr"/>
            <a:r>
              <a:rPr lang="en-CA" sz="3600" b="1" dirty="0">
                <a:solidFill>
                  <a:srgbClr val="FF0000"/>
                </a:solidFill>
                <a:latin typeface="Times New Roman" panose="02020603050405020304" pitchFamily="18" charset="0"/>
                <a:cs typeface="Times New Roman" panose="02020603050405020304" pitchFamily="18" charset="0"/>
              </a:rPr>
              <a:t>World War I</a:t>
            </a:r>
          </a:p>
          <a:p>
            <a:pPr algn="ctr"/>
            <a:r>
              <a:rPr lang="en-CA" sz="3600" b="1" dirty="0">
                <a:solidFill>
                  <a:srgbClr val="FF0000"/>
                </a:solidFill>
                <a:latin typeface="Times New Roman" panose="02020603050405020304" pitchFamily="18" charset="0"/>
                <a:cs typeface="Times New Roman" panose="02020603050405020304" pitchFamily="18" charset="0"/>
              </a:rPr>
              <a:t>Organizational Structure, Manpower, </a:t>
            </a:r>
          </a:p>
          <a:p>
            <a:pPr algn="ctr"/>
            <a:r>
              <a:rPr lang="en-CA" sz="3600" b="1" dirty="0">
                <a:solidFill>
                  <a:srgbClr val="FF0000"/>
                </a:solidFill>
                <a:latin typeface="Times New Roman" panose="02020603050405020304" pitchFamily="18" charset="0"/>
                <a:cs typeface="Times New Roman" panose="02020603050405020304" pitchFamily="18" charset="0"/>
              </a:rPr>
              <a:t>Equipment and Operational Environment</a:t>
            </a:r>
          </a:p>
          <a:p>
            <a:pPr algn="ctr"/>
            <a:endParaRPr lang="en-CA" sz="3600" b="1" dirty="0">
              <a:solidFill>
                <a:srgbClr val="FF0000"/>
              </a:solidFill>
              <a:latin typeface="Times New Roman" panose="02020603050405020304" pitchFamily="18" charset="0"/>
              <a:cs typeface="Times New Roman" panose="02020603050405020304" pitchFamily="18" charset="0"/>
            </a:endParaRPr>
          </a:p>
          <a:p>
            <a:pPr algn="ctr"/>
            <a:r>
              <a:rPr lang="en-CA" sz="3600" b="1" dirty="0">
                <a:solidFill>
                  <a:srgbClr val="FF0000"/>
                </a:solidFill>
                <a:latin typeface="Times New Roman" panose="02020603050405020304" pitchFamily="18" charset="0"/>
                <a:cs typeface="Times New Roman" panose="02020603050405020304" pitchFamily="18" charset="0"/>
              </a:rPr>
              <a:t>“A Brief Overview”</a:t>
            </a:r>
          </a:p>
          <a:p>
            <a:endParaRPr lang="en-CA"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63825F4-F10A-D790-E033-C1B9BC7C82AA}"/>
              </a:ext>
            </a:extLst>
          </p:cNvPr>
          <p:cNvSpPr txBox="1"/>
          <p:nvPr/>
        </p:nvSpPr>
        <p:spPr>
          <a:xfrm>
            <a:off x="1655180" y="6222827"/>
            <a:ext cx="914399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Aptos" panose="02110004020202020204"/>
                <a:ea typeface="+mn-ea"/>
                <a:cs typeface="+mn-cs"/>
              </a:rPr>
              <a:t>© LGen E.C. Ashton Armoury Museum Hands on History Program. All Rights Reserved</a:t>
            </a:r>
          </a:p>
        </p:txBody>
      </p:sp>
      <p:pic>
        <p:nvPicPr>
          <p:cNvPr id="8" name="Picture 7">
            <a:extLst>
              <a:ext uri="{FF2B5EF4-FFF2-40B4-BE49-F238E27FC236}">
                <a16:creationId xmlns:a16="http://schemas.microsoft.com/office/drawing/2014/main" id="{02D193BC-EC18-3E1F-6C97-6D32D6F3C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313" y="225215"/>
            <a:ext cx="2422363" cy="2362139"/>
          </a:xfrm>
          <a:prstGeom prst="rect">
            <a:avLst/>
          </a:prstGeom>
        </p:spPr>
      </p:pic>
    </p:spTree>
    <p:extLst>
      <p:ext uri="{BB962C8B-B14F-4D97-AF65-F5344CB8AC3E}">
        <p14:creationId xmlns:p14="http://schemas.microsoft.com/office/powerpoint/2010/main" val="100759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9F32C17-77A0-1264-A429-75BD6F5EE3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448E3E-8D5B-E52B-E8C0-884E93664650}"/>
              </a:ext>
            </a:extLst>
          </p:cNvPr>
          <p:cNvSpPr/>
          <p:nvPr/>
        </p:nvSpPr>
        <p:spPr>
          <a:xfrm>
            <a:off x="1244037" y="2282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Operational Environment</a:t>
            </a:r>
          </a:p>
        </p:txBody>
      </p:sp>
      <p:sp>
        <p:nvSpPr>
          <p:cNvPr id="5" name="Rectangle 4">
            <a:extLst>
              <a:ext uri="{FF2B5EF4-FFF2-40B4-BE49-F238E27FC236}">
                <a16:creationId xmlns:a16="http://schemas.microsoft.com/office/drawing/2014/main" id="{1F4C9B33-CD74-5EB1-3721-BED717A21E84}"/>
              </a:ext>
            </a:extLst>
          </p:cNvPr>
          <p:cNvSpPr/>
          <p:nvPr/>
        </p:nvSpPr>
        <p:spPr>
          <a:xfrm>
            <a:off x="798652" y="1378288"/>
            <a:ext cx="10336194" cy="4594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Battlefield Conditions</a:t>
            </a:r>
          </a:p>
          <a:p>
            <a:pPr algn="l">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The defining feature of the Western Front was the extensive trench system stretching troops spent much of their service living and fighting and endured:</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Heavy rain and shellfire destroyed drainage systems, turning trenches into waist-deep mud.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Trenches often flooded, leaving soldiers standing in cold water for days.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Winters which brought freezing temperatures and snow, while summers could become oppressively hot and filled with insects; and</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Constant shelling was responsible for roughly 60% of battlefield casualties.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algn="l">
              <a:buNone/>
            </a:pPr>
            <a:endParaRPr lang="en-CA"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algn="l">
              <a:buNone/>
            </a:pPr>
            <a:r>
              <a:rPr lang="en-CA" sz="2400" b="1" kern="0" dirty="0">
                <a:effectLst/>
                <a:latin typeface="Aptos" panose="020B0004020202020204" pitchFamily="34" charset="0"/>
                <a:ea typeface="Times New Roman" panose="02020603050405020304" pitchFamily="18" charset="0"/>
                <a:cs typeface="Times New Roman" panose="02020603050405020304" pitchFamily="18" charset="0"/>
              </a:rPr>
              <a:t>Living Conditions</a:t>
            </a:r>
          </a:p>
          <a:p>
            <a:pPr algn="l">
              <a:buNone/>
            </a:pPr>
            <a:endParaRPr lang="en-CA" sz="2400" kern="0" dirty="0">
              <a:effectLst/>
              <a:latin typeface="Aptos" panose="020B0004020202020204" pitchFamily="34" charset="0"/>
              <a:ea typeface="Times New Roman" panose="02020603050405020304" pitchFamily="18" charset="0"/>
              <a:cs typeface="Times New Roman" panose="02020603050405020304" pitchFamily="18" charset="0"/>
            </a:endParaRPr>
          </a:p>
          <a:p>
            <a:pPr algn="l">
              <a:buNone/>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Front-line tours usually lasted several days with troops subjected to:</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Poor sanitation.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Infestations of rats, lice, and fleas.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Limited opportunities to wash.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Shortages of fresh food. </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800" kern="0" dirty="0">
                <a:effectLst/>
                <a:latin typeface="Aptos" panose="020B0004020202020204" pitchFamily="34" charset="0"/>
                <a:ea typeface="Times New Roman" panose="02020603050405020304" pitchFamily="18" charset="0"/>
                <a:cs typeface="Times New Roman" panose="02020603050405020304" pitchFamily="18" charset="0"/>
              </a:rPr>
              <a:t>Sleeping in dugouts carved into trench walls</a:t>
            </a:r>
            <a:r>
              <a:rPr lang="en-CA"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1723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BAA78FA5-8A48-044B-76CC-A978E7474D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3D8209-8ADF-2684-DFB6-CD7B09EA64F9}"/>
              </a:ext>
            </a:extLst>
          </p:cNvPr>
          <p:cNvSpPr/>
          <p:nvPr/>
        </p:nvSpPr>
        <p:spPr>
          <a:xfrm>
            <a:off x="4062484" y="2971800"/>
            <a:ext cx="429904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800" b="1" dirty="0"/>
              <a:t>THE END</a:t>
            </a:r>
          </a:p>
        </p:txBody>
      </p:sp>
    </p:spTree>
    <p:extLst>
      <p:ext uri="{BB962C8B-B14F-4D97-AF65-F5344CB8AC3E}">
        <p14:creationId xmlns:p14="http://schemas.microsoft.com/office/powerpoint/2010/main" val="297479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658521-4E07-84CD-2C18-BF7E1E410BDF}"/>
              </a:ext>
            </a:extLst>
          </p:cNvPr>
          <p:cNvSpPr/>
          <p:nvPr/>
        </p:nvSpPr>
        <p:spPr>
          <a:xfrm>
            <a:off x="987649" y="1546780"/>
            <a:ext cx="9880979" cy="5039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buNone/>
            </a:pPr>
            <a:r>
              <a:rPr lang="en-CA" sz="2000" kern="0" dirty="0">
                <a:effectLst/>
                <a:latin typeface="Arial" panose="020B0604020202020204" pitchFamily="34" charset="0"/>
                <a:ea typeface="Times New Roman" panose="02020603050405020304" pitchFamily="18" charset="0"/>
                <a:cs typeface="Arial" panose="020B0604020202020204" pitchFamily="34" charset="0"/>
              </a:rPr>
              <a:t>During the First World War (WWI), the Canadian Army was organized differently from the small pre-war militia that existed in 1914. The force that fought overseas was officially known as the Canadian Expeditionary Force (CEF), while the Permanent Active Militia and Non-Permanent Active Militia remained in Canada for training and home defence.</a:t>
            </a:r>
            <a:r>
              <a:rPr lang="en-CA" sz="2000" kern="100" dirty="0">
                <a:effectLst/>
                <a:latin typeface="Arial" panose="020B0604020202020204" pitchFamily="34" charset="0"/>
                <a:ea typeface="Aptos" panose="020B0004020202020204" pitchFamily="34" charset="0"/>
                <a:cs typeface="Arial" panose="020B0604020202020204" pitchFamily="34" charset="0"/>
              </a:rPr>
              <a:t> Over </a:t>
            </a:r>
            <a:r>
              <a:rPr lang="en-CA" sz="2000" b="0" kern="100" dirty="0">
                <a:effectLst/>
                <a:latin typeface="Arial" panose="020B0604020202020204" pitchFamily="34" charset="0"/>
                <a:ea typeface="Aptos" panose="020B0004020202020204" pitchFamily="34" charset="0"/>
                <a:cs typeface="Arial" panose="020B0604020202020204" pitchFamily="34" charset="0"/>
              </a:rPr>
              <a:t>620,000 Canadians and Newfoundlanders</a:t>
            </a:r>
            <a:r>
              <a:rPr lang="en-CA" sz="2000" kern="100" dirty="0">
                <a:effectLst/>
                <a:latin typeface="Arial" panose="020B0604020202020204" pitchFamily="34" charset="0"/>
                <a:ea typeface="Aptos" panose="020B0004020202020204" pitchFamily="34" charset="0"/>
                <a:cs typeface="Arial" panose="020B0604020202020204" pitchFamily="34" charset="0"/>
              </a:rPr>
              <a:t> (Newfoundland was then a separate British dominion) served during the war, with more than 66,000 losing their lives.</a:t>
            </a:r>
          </a:p>
          <a:p>
            <a:pPr>
              <a:lnSpc>
                <a:spcPct val="107000"/>
              </a:lnSpc>
              <a:spcAft>
                <a:spcPts val="800"/>
              </a:spcAft>
              <a:buNone/>
            </a:pPr>
            <a:r>
              <a:rPr lang="en-CA" sz="2000" kern="0" dirty="0">
                <a:effectLst/>
                <a:latin typeface="Arial" panose="020B0604020202020204" pitchFamily="34" charset="0"/>
                <a:ea typeface="Times New Roman" panose="02020603050405020304" pitchFamily="18" charset="0"/>
                <a:cs typeface="Arial" panose="020B0604020202020204" pitchFamily="34" charset="0"/>
              </a:rPr>
              <a:t>By the final campaigns of 1917–1918, the Canadian Corps had evolved into one of the most effective formations on the Western Front. Its combination of strong artillery support, integrated engineers and machine guns, and flexible infantry organization contributed significantly to victories at Vimy Ridge, Hill 70, Passchendaele, Amiens, the </a:t>
            </a:r>
            <a:r>
              <a:rPr lang="en-CA" sz="2000" kern="0" dirty="0" err="1">
                <a:effectLst/>
                <a:latin typeface="Arial" panose="020B0604020202020204" pitchFamily="34" charset="0"/>
                <a:ea typeface="Times New Roman" panose="02020603050405020304" pitchFamily="18" charset="0"/>
                <a:cs typeface="Arial" panose="020B0604020202020204" pitchFamily="34" charset="0"/>
              </a:rPr>
              <a:t>Drocourt-Quéant</a:t>
            </a:r>
            <a:r>
              <a:rPr lang="en-CA" sz="2000" kern="0" dirty="0">
                <a:effectLst/>
                <a:latin typeface="Arial" panose="020B0604020202020204" pitchFamily="34" charset="0"/>
                <a:ea typeface="Times New Roman" panose="02020603050405020304" pitchFamily="18" charset="0"/>
                <a:cs typeface="Arial" panose="020B0604020202020204" pitchFamily="34" charset="0"/>
              </a:rPr>
              <a:t> Line, Canal du Nord, and Mons.</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endParaRPr lang="en-US" sz="2000" dirty="0"/>
          </a:p>
          <a:p>
            <a:pPr>
              <a:buNone/>
            </a:pPr>
            <a:endParaRPr lang="en-US" dirty="0"/>
          </a:p>
          <a:p>
            <a:endParaRPr lang="en-CA" dirty="0"/>
          </a:p>
        </p:txBody>
      </p:sp>
      <p:sp>
        <p:nvSpPr>
          <p:cNvPr id="5" name="Rectangle 4">
            <a:extLst>
              <a:ext uri="{FF2B5EF4-FFF2-40B4-BE49-F238E27FC236}">
                <a16:creationId xmlns:a16="http://schemas.microsoft.com/office/drawing/2014/main" id="{BFB0FA48-56AB-74EF-3DE8-8B6199B81E6B}"/>
              </a:ext>
            </a:extLst>
          </p:cNvPr>
          <p:cNvSpPr/>
          <p:nvPr/>
        </p:nvSpPr>
        <p:spPr>
          <a:xfrm>
            <a:off x="1286609" y="378070"/>
            <a:ext cx="9205546" cy="659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424920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24B9A0D2-80A8-193E-8C8C-31C0F5E486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E42376-98CC-E9FA-2E51-201508597644}"/>
              </a:ext>
            </a:extLst>
          </p:cNvPr>
          <p:cNvSpPr/>
          <p:nvPr/>
        </p:nvSpPr>
        <p:spPr>
          <a:xfrm>
            <a:off x="1922586" y="590540"/>
            <a:ext cx="8466992" cy="8616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Times New Roman" panose="02020603050405020304" pitchFamily="18" charset="0"/>
                <a:cs typeface="Times New Roman" panose="02020603050405020304" pitchFamily="18" charset="0"/>
              </a:rPr>
              <a:t>Organizational Structure</a:t>
            </a:r>
          </a:p>
          <a:p>
            <a:pPr algn="ctr"/>
            <a:endParaRPr lang="en-CA" sz="3600" b="1" dirty="0">
              <a:solidFill>
                <a:schemeClr val="bg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7507E97-8216-780E-CAE4-3DA05357F451}"/>
              </a:ext>
            </a:extLst>
          </p:cNvPr>
          <p:cNvSpPr/>
          <p:nvPr/>
        </p:nvSpPr>
        <p:spPr>
          <a:xfrm>
            <a:off x="523120" y="1308180"/>
            <a:ext cx="5440952" cy="4959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buNone/>
            </a:pPr>
            <a:r>
              <a:rPr lang="en-CA" sz="2000" kern="0" dirty="0">
                <a:effectLst/>
                <a:latin typeface="Arial" panose="020B0604020202020204" pitchFamily="34" charset="0"/>
                <a:ea typeface="Times New Roman" panose="02020603050405020304" pitchFamily="18" charset="0"/>
                <a:cs typeface="Arial" panose="020B0604020202020204" pitchFamily="34" charset="0"/>
              </a:rPr>
              <a:t>The principal fighting formation was the Canadian Corps, formed in September 1915. The Corps was comprised of four infantry divisions together with supporting heavy artillery, engineer, supply &amp; transport and medical units. The divisions were further comprised of three infantry brigades with battalion, regiments, companies and platoons the latter being the basic tactical element of the Corps. A generic infantry platoon is pictured</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E8C9D34-F3B5-73B9-5E6F-B0375EB9E8E5}"/>
              </a:ext>
            </a:extLst>
          </p:cNvPr>
          <p:cNvSpPr/>
          <p:nvPr/>
        </p:nvSpPr>
        <p:spPr>
          <a:xfrm>
            <a:off x="7866729" y="1396198"/>
            <a:ext cx="2271965"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t>Infantry Platoon</a:t>
            </a:r>
          </a:p>
          <a:p>
            <a:pPr algn="ctr"/>
            <a:r>
              <a:rPr lang="en-CA" sz="1600" dirty="0"/>
              <a:t>35 – 40 Men</a:t>
            </a:r>
          </a:p>
        </p:txBody>
      </p:sp>
      <p:sp>
        <p:nvSpPr>
          <p:cNvPr id="6" name="Rectangle 5">
            <a:extLst>
              <a:ext uri="{FF2B5EF4-FFF2-40B4-BE49-F238E27FC236}">
                <a16:creationId xmlns:a16="http://schemas.microsoft.com/office/drawing/2014/main" id="{4027343B-7493-BE82-4AB6-5B0C0CA9EB4B}"/>
              </a:ext>
            </a:extLst>
          </p:cNvPr>
          <p:cNvSpPr/>
          <p:nvPr/>
        </p:nvSpPr>
        <p:spPr>
          <a:xfrm>
            <a:off x="9111954" y="3376914"/>
            <a:ext cx="1724628"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Lewis Gun Section</a:t>
            </a:r>
          </a:p>
        </p:txBody>
      </p:sp>
      <p:sp>
        <p:nvSpPr>
          <p:cNvPr id="7" name="Rectangle 6">
            <a:extLst>
              <a:ext uri="{FF2B5EF4-FFF2-40B4-BE49-F238E27FC236}">
                <a16:creationId xmlns:a16="http://schemas.microsoft.com/office/drawing/2014/main" id="{99A235FB-D5B8-ABCF-BF00-72A089156F58}"/>
              </a:ext>
            </a:extLst>
          </p:cNvPr>
          <p:cNvSpPr/>
          <p:nvPr/>
        </p:nvSpPr>
        <p:spPr>
          <a:xfrm>
            <a:off x="7106856" y="3357623"/>
            <a:ext cx="1724628"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Rifle Section</a:t>
            </a:r>
          </a:p>
        </p:txBody>
      </p:sp>
      <p:sp>
        <p:nvSpPr>
          <p:cNvPr id="8" name="Rectangle 7">
            <a:extLst>
              <a:ext uri="{FF2B5EF4-FFF2-40B4-BE49-F238E27FC236}">
                <a16:creationId xmlns:a16="http://schemas.microsoft.com/office/drawing/2014/main" id="{F3331CF2-F957-561A-3F01-E3193678D220}"/>
              </a:ext>
            </a:extLst>
          </p:cNvPr>
          <p:cNvSpPr/>
          <p:nvPr/>
        </p:nvSpPr>
        <p:spPr>
          <a:xfrm>
            <a:off x="9111954" y="4616369"/>
            <a:ext cx="1724628"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Rifle Grenade Section</a:t>
            </a:r>
          </a:p>
        </p:txBody>
      </p:sp>
      <p:sp>
        <p:nvSpPr>
          <p:cNvPr id="9" name="Rectangle 8">
            <a:extLst>
              <a:ext uri="{FF2B5EF4-FFF2-40B4-BE49-F238E27FC236}">
                <a16:creationId xmlns:a16="http://schemas.microsoft.com/office/drawing/2014/main" id="{B56977C6-F307-CA11-9629-A3F53CA82DD7}"/>
              </a:ext>
            </a:extLst>
          </p:cNvPr>
          <p:cNvSpPr/>
          <p:nvPr/>
        </p:nvSpPr>
        <p:spPr>
          <a:xfrm>
            <a:off x="7106856" y="4602865"/>
            <a:ext cx="1724628"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Hand Grenade Section</a:t>
            </a:r>
          </a:p>
        </p:txBody>
      </p:sp>
      <p:sp>
        <p:nvSpPr>
          <p:cNvPr id="10" name="Rectangle 9">
            <a:extLst>
              <a:ext uri="{FF2B5EF4-FFF2-40B4-BE49-F238E27FC236}">
                <a16:creationId xmlns:a16="http://schemas.microsoft.com/office/drawing/2014/main" id="{2BB315BF-D0E3-007F-8821-8ADE8DDB7216}"/>
              </a:ext>
            </a:extLst>
          </p:cNvPr>
          <p:cNvSpPr/>
          <p:nvPr/>
        </p:nvSpPr>
        <p:spPr>
          <a:xfrm>
            <a:off x="7866729" y="2476019"/>
            <a:ext cx="2226396" cy="6279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Headquarters</a:t>
            </a:r>
          </a:p>
        </p:txBody>
      </p:sp>
    </p:spTree>
    <p:extLst>
      <p:ext uri="{BB962C8B-B14F-4D97-AF65-F5344CB8AC3E}">
        <p14:creationId xmlns:p14="http://schemas.microsoft.com/office/powerpoint/2010/main" val="45649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698A21FE-D2CA-187B-9EC6-0F08501FF5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A61708-C03C-86CD-FB57-E46D58E4DBB2}"/>
              </a:ext>
            </a:extLst>
          </p:cNvPr>
          <p:cNvSpPr/>
          <p:nvPr/>
        </p:nvSpPr>
        <p:spPr>
          <a:xfrm>
            <a:off x="1269024" y="123093"/>
            <a:ext cx="9205546" cy="659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Manpower</a:t>
            </a:r>
          </a:p>
        </p:txBody>
      </p:sp>
      <p:sp>
        <p:nvSpPr>
          <p:cNvPr id="3" name="Rectangle 2">
            <a:extLst>
              <a:ext uri="{FF2B5EF4-FFF2-40B4-BE49-F238E27FC236}">
                <a16:creationId xmlns:a16="http://schemas.microsoft.com/office/drawing/2014/main" id="{54B88423-55AD-D7DA-2DDA-EBF498EB14A4}"/>
              </a:ext>
            </a:extLst>
          </p:cNvPr>
          <p:cNvSpPr/>
          <p:nvPr/>
        </p:nvSpPr>
        <p:spPr>
          <a:xfrm>
            <a:off x="888537" y="1291803"/>
            <a:ext cx="6340854" cy="59523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Demographics</a:t>
            </a:r>
          </a:p>
          <a:p>
            <a:pPr>
              <a:buNone/>
            </a:pPr>
            <a:endParaRPr lang="en-US" b="1" dirty="0"/>
          </a:p>
          <a:p>
            <a:pPr algn="l">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average Canadian soldier evolved over the course of the war.</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b="1"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b="1" kern="0" dirty="0">
                <a:effectLst/>
                <a:latin typeface="Arial" panose="020B0604020202020204" pitchFamily="34" charset="0"/>
                <a:ea typeface="Times New Roman" panose="02020603050405020304" pitchFamily="18" charset="0"/>
                <a:cs typeface="Arial" panose="020B0604020202020204" pitchFamily="34" charset="0"/>
              </a:rPr>
              <a:t>Age:</a:t>
            </a:r>
            <a:r>
              <a:rPr lang="en-CA" kern="0" dirty="0">
                <a:effectLst/>
                <a:latin typeface="Arial" panose="020B0604020202020204" pitchFamily="34" charset="0"/>
                <a:ea typeface="Times New Roman" panose="02020603050405020304" pitchFamily="18" charset="0"/>
                <a:cs typeface="Arial" panose="020B0604020202020204" pitchFamily="34" charset="0"/>
              </a:rPr>
              <a:t> Most volunteers were between </a:t>
            </a:r>
            <a:r>
              <a:rPr lang="en-CA" b="1" kern="0" dirty="0">
                <a:effectLst/>
                <a:latin typeface="Arial" panose="020B0604020202020204" pitchFamily="34" charset="0"/>
                <a:ea typeface="Times New Roman" panose="02020603050405020304" pitchFamily="18" charset="0"/>
                <a:cs typeface="Arial" panose="020B0604020202020204" pitchFamily="34" charset="0"/>
              </a:rPr>
              <a:t>18 and 35 years old</a:t>
            </a:r>
            <a:r>
              <a:rPr lang="en-CA" kern="0" dirty="0">
                <a:effectLst/>
                <a:latin typeface="Arial" panose="020B0604020202020204" pitchFamily="34" charset="0"/>
                <a:ea typeface="Times New Roman" panose="02020603050405020304" pitchFamily="18" charset="0"/>
                <a:cs typeface="Arial" panose="020B0604020202020204" pitchFamily="34" charset="0"/>
              </a:rPr>
              <a:t>, although many underage boys and some older men also enlisted. </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b="1"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b="1" kern="0" dirty="0">
                <a:effectLst/>
                <a:latin typeface="Arial" panose="020B0604020202020204" pitchFamily="34" charset="0"/>
                <a:ea typeface="Times New Roman" panose="02020603050405020304" pitchFamily="18" charset="0"/>
                <a:cs typeface="Arial" panose="020B0604020202020204" pitchFamily="34" charset="0"/>
              </a:rPr>
              <a:t>Occupation:</a:t>
            </a:r>
            <a:r>
              <a:rPr lang="en-CA" kern="0" dirty="0">
                <a:effectLst/>
                <a:latin typeface="Arial" panose="020B0604020202020204" pitchFamily="34" charset="0"/>
                <a:ea typeface="Times New Roman" panose="02020603050405020304" pitchFamily="18" charset="0"/>
                <a:cs typeface="Arial" panose="020B0604020202020204" pitchFamily="34" charset="0"/>
              </a:rPr>
              <a:t> Early recruits often came from rural communities and worked as farmers, laborers, loggers, miners, or tradesmen. As the war continued, more clerks, factory workers, and professionals joined. </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b="1"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b="1" kern="0" dirty="0">
                <a:effectLst/>
                <a:latin typeface="Arial" panose="020B0604020202020204" pitchFamily="34" charset="0"/>
                <a:ea typeface="Times New Roman" panose="02020603050405020304" pitchFamily="18" charset="0"/>
                <a:cs typeface="Arial" panose="020B0604020202020204" pitchFamily="34" charset="0"/>
              </a:rPr>
              <a:t>Nationality:</a:t>
            </a:r>
            <a:r>
              <a:rPr lang="en-CA" kern="0" dirty="0">
                <a:effectLst/>
                <a:latin typeface="Arial" panose="020B0604020202020204" pitchFamily="34" charset="0"/>
                <a:ea typeface="Times New Roman" panose="02020603050405020304" pitchFamily="18" charset="0"/>
                <a:cs typeface="Arial" panose="020B0604020202020204" pitchFamily="34" charset="0"/>
              </a:rPr>
              <a:t> Canada's population was heavily British in origin, and a large proportion of early volunteers had been born in Britain rather than Canada. Many recent immigrants enlisted out of loyalty to the British Empire. </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sz="1600" b="1" kern="0" dirty="0">
              <a:effectLst/>
              <a:latin typeface="Arial" panose="020B0604020202020204" pitchFamily="34" charset="0"/>
              <a:ea typeface="Times New Roman" panose="02020603050405020304" pitchFamily="18" charset="0"/>
              <a:cs typeface="Arial" panose="020B0604020202020204" pitchFamily="34" charset="0"/>
            </a:endParaRPr>
          </a:p>
          <a:p>
            <a:pPr lvl="0" algn="l">
              <a:buSzPts val="1000"/>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 </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a:buFont typeface="Arial" panose="020B0604020202020204" pitchFamily="34" charset="0"/>
              <a:buChar char="•"/>
            </a:pPr>
            <a:endParaRPr lang="en-US" sz="1600" dirty="0"/>
          </a:p>
          <a:p>
            <a:pPr>
              <a:buFont typeface="Arial" panose="020B0604020202020204" pitchFamily="34" charset="0"/>
              <a:buChar char="•"/>
            </a:pPr>
            <a:endParaRPr lang="en-US" sz="1400" dirty="0"/>
          </a:p>
        </p:txBody>
      </p:sp>
      <p:sp>
        <p:nvSpPr>
          <p:cNvPr id="5" name="Rectangle 4">
            <a:extLst>
              <a:ext uri="{FF2B5EF4-FFF2-40B4-BE49-F238E27FC236}">
                <a16:creationId xmlns:a16="http://schemas.microsoft.com/office/drawing/2014/main" id="{723C5180-00F1-519B-D52F-139BB00E9098}"/>
              </a:ext>
            </a:extLst>
          </p:cNvPr>
          <p:cNvSpPr/>
          <p:nvPr/>
        </p:nvSpPr>
        <p:spPr>
          <a:xfrm>
            <a:off x="629109" y="1296365"/>
            <a:ext cx="6859711" cy="5561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2400" b="1" dirty="0"/>
          </a:p>
          <a:p>
            <a:pPr>
              <a:buNone/>
            </a:pPr>
            <a:endParaRPr lang="en-US" sz="1600" dirty="0"/>
          </a:p>
          <a:p>
            <a:endParaRPr lang="en-US" sz="1600" dirty="0"/>
          </a:p>
          <a:p>
            <a:endParaRPr lang="en-US" sz="1600" dirty="0"/>
          </a:p>
          <a:p>
            <a:pPr>
              <a:buFont typeface="Arial" panose="020B0604020202020204" pitchFamily="34" charset="0"/>
              <a:buChar char="•"/>
            </a:pPr>
            <a:endParaRPr lang="en-US" sz="1400" dirty="0"/>
          </a:p>
        </p:txBody>
      </p:sp>
      <p:pic>
        <p:nvPicPr>
          <p:cNvPr id="6" name="Picture 5">
            <a:extLst>
              <a:ext uri="{FF2B5EF4-FFF2-40B4-BE49-F238E27FC236}">
                <a16:creationId xmlns:a16="http://schemas.microsoft.com/office/drawing/2014/main" id="{EAFF158B-4A40-C3C3-059A-440D8F08FD69}"/>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709502" y="915863"/>
            <a:ext cx="3286447" cy="5716191"/>
          </a:xfrm>
          <a:prstGeom prst="rect">
            <a:avLst/>
          </a:prstGeom>
        </p:spPr>
      </p:pic>
    </p:spTree>
    <p:extLst>
      <p:ext uri="{BB962C8B-B14F-4D97-AF65-F5344CB8AC3E}">
        <p14:creationId xmlns:p14="http://schemas.microsoft.com/office/powerpoint/2010/main" val="204050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0164818-734D-92A2-B19B-EE8C9D0EB5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10F523-6B8B-968E-2591-AD33D5B077C3}"/>
              </a:ext>
            </a:extLst>
          </p:cNvPr>
          <p:cNvSpPr/>
          <p:nvPr/>
        </p:nvSpPr>
        <p:spPr>
          <a:xfrm>
            <a:off x="1269024" y="123093"/>
            <a:ext cx="9205546" cy="6594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Manpower</a:t>
            </a:r>
          </a:p>
        </p:txBody>
      </p:sp>
      <p:sp>
        <p:nvSpPr>
          <p:cNvPr id="3" name="Rectangle 2">
            <a:extLst>
              <a:ext uri="{FF2B5EF4-FFF2-40B4-BE49-F238E27FC236}">
                <a16:creationId xmlns:a16="http://schemas.microsoft.com/office/drawing/2014/main" id="{6F2346C4-ECE3-CF0C-B8C9-476747A93005}"/>
              </a:ext>
            </a:extLst>
          </p:cNvPr>
          <p:cNvSpPr/>
          <p:nvPr/>
        </p:nvSpPr>
        <p:spPr>
          <a:xfrm>
            <a:off x="777576" y="1018572"/>
            <a:ext cx="6340854" cy="24104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l">
              <a:buSzPts val="1000"/>
              <a:buFont typeface="Symbol" panose="05050102010706020507" pitchFamily="18" charset="2"/>
              <a:buChar char=""/>
              <a:tabLst>
                <a:tab pos="457200" algn="l"/>
              </a:tabLst>
            </a:pPr>
            <a:r>
              <a:rPr lang="en-CA" sz="1600" b="1" kern="0" dirty="0">
                <a:effectLst/>
                <a:latin typeface="Arial" panose="020B0604020202020204" pitchFamily="34" charset="0"/>
                <a:ea typeface="Times New Roman" panose="02020603050405020304" pitchFamily="18" charset="0"/>
                <a:cs typeface="Arial" panose="020B0604020202020204" pitchFamily="34" charset="0"/>
              </a:rPr>
              <a:t>Indigenous Soldiers:</a:t>
            </a:r>
            <a:r>
              <a:rPr lang="en-CA" sz="1600" kern="0" dirty="0">
                <a:effectLst/>
                <a:latin typeface="Arial" panose="020B0604020202020204" pitchFamily="34" charset="0"/>
                <a:ea typeface="Times New Roman" panose="02020603050405020304" pitchFamily="18" charset="0"/>
                <a:cs typeface="Arial" panose="020B0604020202020204" pitchFamily="34" charset="0"/>
              </a:rPr>
              <a:t> More than 4,000 First Nations men served, </a:t>
            </a:r>
          </a:p>
          <a:p>
            <a:pPr marL="342900" lvl="0" indent="-342900" algn="l">
              <a:buSzPts val="1000"/>
              <a:buFont typeface="Symbol" panose="05050102010706020507" pitchFamily="18" charset="2"/>
              <a:buChar char=""/>
              <a:tabLst>
                <a:tab pos="457200" algn="l"/>
              </a:tabLst>
            </a:pPr>
            <a:endParaRPr lang="en-CA" sz="1600" b="1"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600" b="1" kern="0" dirty="0">
                <a:effectLst/>
                <a:latin typeface="Arial" panose="020B0604020202020204" pitchFamily="34" charset="0"/>
                <a:ea typeface="Times New Roman" panose="02020603050405020304" pitchFamily="18" charset="0"/>
                <a:cs typeface="Arial" panose="020B0604020202020204" pitchFamily="34" charset="0"/>
              </a:rPr>
              <a:t>French Canadians:</a:t>
            </a:r>
            <a:r>
              <a:rPr lang="en-CA" sz="1600" kern="0" dirty="0">
                <a:effectLst/>
                <a:latin typeface="Arial" panose="020B0604020202020204" pitchFamily="34" charset="0"/>
                <a:ea typeface="Times New Roman" panose="02020603050405020304" pitchFamily="18" charset="0"/>
                <a:cs typeface="Arial" panose="020B0604020202020204" pitchFamily="34" charset="0"/>
              </a:rPr>
              <a:t> Recruitment among French Canadians was lower than among English Canadians in the divisive Conscription Crisis of 1917. </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sz="1600" b="1" kern="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600" b="1" kern="0" dirty="0">
                <a:effectLst/>
                <a:latin typeface="Arial" panose="020B0604020202020204" pitchFamily="34" charset="0"/>
                <a:ea typeface="Times New Roman" panose="02020603050405020304" pitchFamily="18" charset="0"/>
                <a:cs typeface="Arial" panose="020B0604020202020204" pitchFamily="34" charset="0"/>
              </a:rPr>
              <a:t>Black Canadians:</a:t>
            </a:r>
            <a:r>
              <a:rPr lang="en-CA" sz="1600" kern="0" dirty="0">
                <a:effectLst/>
                <a:latin typeface="Arial" panose="020B0604020202020204" pitchFamily="34" charset="0"/>
                <a:ea typeface="Times New Roman" panose="02020603050405020304" pitchFamily="18" charset="0"/>
                <a:cs typeface="Arial" panose="020B0604020202020204" pitchFamily="34" charset="0"/>
              </a:rPr>
              <a:t> Initially rejected Black volunteers eventually served, most notably with the No. 2 Construction Battalion, although some served in combat units. </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a:buFont typeface="Arial" panose="020B0604020202020204" pitchFamily="34" charset="0"/>
              <a:buChar char="•"/>
            </a:pPr>
            <a:endParaRPr lang="en-US" sz="1600" dirty="0"/>
          </a:p>
          <a:p>
            <a:pPr>
              <a:buFont typeface="Arial" panose="020B0604020202020204" pitchFamily="34" charset="0"/>
              <a:buChar char="•"/>
            </a:pPr>
            <a:endParaRPr lang="en-US" sz="1400" dirty="0"/>
          </a:p>
        </p:txBody>
      </p:sp>
      <p:sp>
        <p:nvSpPr>
          <p:cNvPr id="5" name="Rectangle 4">
            <a:extLst>
              <a:ext uri="{FF2B5EF4-FFF2-40B4-BE49-F238E27FC236}">
                <a16:creationId xmlns:a16="http://schemas.microsoft.com/office/drawing/2014/main" id="{F944F006-1256-7DBA-359B-74AE1EA26E87}"/>
              </a:ext>
            </a:extLst>
          </p:cNvPr>
          <p:cNvSpPr/>
          <p:nvPr/>
        </p:nvSpPr>
        <p:spPr>
          <a:xfrm>
            <a:off x="893324" y="2662176"/>
            <a:ext cx="6039911" cy="4195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2400" b="1" dirty="0"/>
          </a:p>
          <a:p>
            <a:pPr>
              <a:buNone/>
            </a:pPr>
            <a:endParaRPr lang="en-US" sz="2400" b="1" dirty="0"/>
          </a:p>
          <a:p>
            <a:pPr>
              <a:buNone/>
            </a:pPr>
            <a:r>
              <a:rPr lang="en-US" sz="2400" b="1" dirty="0"/>
              <a:t>Recruitment and Training</a:t>
            </a:r>
          </a:p>
          <a:p>
            <a:pPr>
              <a:buNone/>
            </a:pPr>
            <a:endParaRPr lang="en-US" sz="1600" dirty="0"/>
          </a:p>
          <a:p>
            <a:pPr>
              <a:buFont typeface="Arial" panose="020B0604020202020204" pitchFamily="34" charset="0"/>
              <a:buChar char="•"/>
            </a:pPr>
            <a:r>
              <a:rPr lang="en-US" sz="1600" dirty="0">
                <a:latin typeface="Arial" panose="020B0604020202020204" pitchFamily="34" charset="0"/>
                <a:cs typeface="Arial" panose="020B0604020202020204" pitchFamily="34" charset="0"/>
              </a:rPr>
              <a:t>     Initial reliance was on voluntary enlistment</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CA" sz="1600" kern="0" dirty="0">
                <a:effectLst/>
                <a:latin typeface="Arial" panose="020B0604020202020204" pitchFamily="34" charset="0"/>
                <a:ea typeface="Times New Roman" panose="02020603050405020304" pitchFamily="18" charset="0"/>
                <a:cs typeface="Arial" panose="020B0604020202020204" pitchFamily="34" charset="0"/>
              </a:rPr>
              <a:t>New recruits were sent  to Valcartier Camp, Quebec, they received basic training.  </a:t>
            </a:r>
            <a:r>
              <a:rPr lang="en-CA" sz="1600" kern="0" dirty="0">
                <a:latin typeface="Arial" panose="020B0604020202020204" pitchFamily="34" charset="0"/>
                <a:ea typeface="Times New Roman" panose="02020603050405020304" pitchFamily="18" charset="0"/>
                <a:cs typeface="Arial" panose="020B0604020202020204" pitchFamily="34" charset="0"/>
              </a:rPr>
              <a:t>Further </a:t>
            </a:r>
            <a:r>
              <a:rPr lang="en-CA" sz="1600" kern="0" dirty="0">
                <a:effectLst/>
                <a:latin typeface="Arial" panose="020B0604020202020204" pitchFamily="34" charset="0"/>
                <a:ea typeface="Times New Roman" panose="02020603050405020304" pitchFamily="18" charset="0"/>
                <a:cs typeface="Arial" panose="020B0604020202020204" pitchFamily="34" charset="0"/>
              </a:rPr>
              <a:t>training was provided  in England before joining battalions at the front in France and Belgium.</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a:buFont typeface="Arial" panose="020B0604020202020204" pitchFamily="34" charset="0"/>
              <a:buChar char="•"/>
            </a:pPr>
            <a:endParaRPr lang="en-CA" sz="1600" kern="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a:buFont typeface="Arial" panose="020B0604020202020204" pitchFamily="34" charset="0"/>
              <a:buChar char="•"/>
            </a:pPr>
            <a:r>
              <a:rPr lang="en-CA" sz="1600" kern="0" dirty="0">
                <a:effectLst/>
                <a:latin typeface="Arial" panose="020B0604020202020204" pitchFamily="34" charset="0"/>
                <a:ea typeface="Times New Roman" panose="02020603050405020304" pitchFamily="18" charset="0"/>
                <a:cs typeface="Arial" panose="020B0604020202020204" pitchFamily="34" charset="0"/>
              </a:rPr>
              <a:t>By 1917, voluntary enlistment had slowed dramatically, leading to the Military Service Act, which introduced conscription.</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DCCCF20-9782-B1F2-7E42-6E4A58439B02}"/>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729127" y="782516"/>
            <a:ext cx="3286447" cy="5716191"/>
          </a:xfrm>
          <a:prstGeom prst="rect">
            <a:avLst/>
          </a:prstGeom>
        </p:spPr>
      </p:pic>
    </p:spTree>
    <p:extLst>
      <p:ext uri="{BB962C8B-B14F-4D97-AF65-F5344CB8AC3E}">
        <p14:creationId xmlns:p14="http://schemas.microsoft.com/office/powerpoint/2010/main" val="258048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67F5E861-2EA5-3A73-CF54-3F8A05E47E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695628-2BCE-7C30-7B51-E171AEB3574D}"/>
              </a:ext>
            </a:extLst>
          </p:cNvPr>
          <p:cNvSpPr/>
          <p:nvPr/>
        </p:nvSpPr>
        <p:spPr>
          <a:xfrm>
            <a:off x="1269024" y="123093"/>
            <a:ext cx="9205546" cy="7737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3" name="Rectangle 2">
            <a:extLst>
              <a:ext uri="{FF2B5EF4-FFF2-40B4-BE49-F238E27FC236}">
                <a16:creationId xmlns:a16="http://schemas.microsoft.com/office/drawing/2014/main" id="{3749C390-EBD4-73D0-23DD-A5A7F3A94F02}"/>
              </a:ext>
            </a:extLst>
          </p:cNvPr>
          <p:cNvSpPr/>
          <p:nvPr/>
        </p:nvSpPr>
        <p:spPr>
          <a:xfrm>
            <a:off x="661637" y="1316682"/>
            <a:ext cx="7152982" cy="55413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rPr>
              <a:t>Uniform</a:t>
            </a:r>
          </a:p>
          <a:p>
            <a:pPr>
              <a:defRPr/>
            </a:pPr>
            <a:r>
              <a:rPr lang="en-US" b="1" dirty="0">
                <a:solidFill>
                  <a:schemeClr val="bg1"/>
                </a:solidFill>
                <a:latin typeface="Aptos" panose="02110004020202020204"/>
              </a:rPr>
              <a:t>     </a:t>
            </a:r>
          </a:p>
          <a:p>
            <a:pPr>
              <a:lnSpc>
                <a:spcPct val="107000"/>
              </a:lnSpc>
              <a:spcAft>
                <a:spcPts val="800"/>
              </a:spcAft>
              <a:buNone/>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Canadian soldiers wore uniforms like those of the British Army, with some unique distinctions over time.</a:t>
            </a:r>
          </a:p>
          <a:p>
            <a:pPr marL="285750" indent="-285750">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 </a:t>
            </a:r>
            <a:r>
              <a:rPr lang="en-CA" sz="1800" b="1" kern="100" dirty="0">
                <a:effectLst/>
                <a:latin typeface="Arial" panose="020B0604020202020204" pitchFamily="34" charset="0"/>
                <a:ea typeface="Aptos" panose="020B0004020202020204" pitchFamily="34" charset="0"/>
                <a:cs typeface="Times New Roman" panose="02020603050405020304" pitchFamily="18" charset="0"/>
              </a:rPr>
              <a:t>Standard Uniform</a:t>
            </a:r>
            <a:r>
              <a:rPr lang="en-CA"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Tunic: A khaki wool service tunic with large external pockets and high collar (stand-and-fall style early in the war, later replaced by an open collar with shirt and tie).</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Trousers: Matching khaki wool trousers, usually tucked into puttees (long (8’) woolen wraps around the lower leg</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CA" sz="1800" b="1" kern="100" dirty="0">
                <a:effectLst/>
                <a:latin typeface="Arial" panose="020B0604020202020204" pitchFamily="34" charset="0"/>
                <a:ea typeface="Aptos" panose="020B0004020202020204" pitchFamily="34" charset="0"/>
                <a:cs typeface="Times New Roman" panose="02020603050405020304" pitchFamily="18" charset="0"/>
              </a:rPr>
              <a:t>Headgear:</a:t>
            </a:r>
            <a:endParaRPr lang="en-CA" sz="1600" b="1"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Early War: A soft cap known as the “trench cap"</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Later War: The steel Brodie helmet, introduced around 1916, to protect from shrapnel.</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b="1" kern="100" dirty="0">
                <a:effectLst/>
                <a:latin typeface="Arial" panose="020B0604020202020204" pitchFamily="34" charset="0"/>
                <a:ea typeface="Aptos" panose="020B0004020202020204" pitchFamily="34" charset="0"/>
                <a:cs typeface="Times New Roman" panose="02020603050405020304" pitchFamily="18" charset="0"/>
              </a:rPr>
              <a:t>Footwear: </a:t>
            </a:r>
            <a:endParaRPr lang="en-CA" sz="1600" b="1"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Sturdy leather ankle boots known as “ammunition boots”.</a:t>
            </a:r>
            <a:endParaRPr lang="en-CA" sz="1600" kern="100" dirty="0">
              <a:effectLst/>
              <a:latin typeface="Arial" panose="020B0604020202020204" pitchFamily="34" charset="0"/>
              <a:ea typeface="Aptos" panose="020B0004020202020204" pitchFamily="34" charset="0"/>
              <a:cs typeface="Times New Roman" panose="02020603050405020304" pitchFamily="18" charset="0"/>
            </a:endParaRPr>
          </a:p>
          <a:p>
            <a:pPr algn="just"/>
            <a:endParaRPr lang="en-US" dirty="0">
              <a:solidFill>
                <a:schemeClr val="bg1"/>
              </a:solidFill>
              <a:latin typeface="Arial" panose="020B0604020202020204" pitchFamily="34" charset="0"/>
            </a:endParaRPr>
          </a:p>
          <a:p>
            <a:endParaRPr lang="en-US" sz="1400" b="1" dirty="0">
              <a:solidFill>
                <a:schemeClr val="bg1"/>
              </a:solidFill>
            </a:endParaRPr>
          </a:p>
          <a:p>
            <a:endParaRPr lang="en-US" b="1" dirty="0">
              <a:solidFill>
                <a:schemeClr val="bg1"/>
              </a:solidFill>
            </a:endParaRPr>
          </a:p>
        </p:txBody>
      </p:sp>
      <p:sp>
        <p:nvSpPr>
          <p:cNvPr id="5" name="Rectangle 4">
            <a:extLst>
              <a:ext uri="{FF2B5EF4-FFF2-40B4-BE49-F238E27FC236}">
                <a16:creationId xmlns:a16="http://schemas.microsoft.com/office/drawing/2014/main" id="{AB61010E-497E-59CB-CFC3-8BB703D8F452}"/>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11" name="Rectangle 2">
            <a:extLst>
              <a:ext uri="{FF2B5EF4-FFF2-40B4-BE49-F238E27FC236}">
                <a16:creationId xmlns:a16="http://schemas.microsoft.com/office/drawing/2014/main" id="{903E2869-E8C7-64F2-D126-C6864EC625DC}"/>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12" name="Picture 11">
            <a:extLst>
              <a:ext uri="{FF2B5EF4-FFF2-40B4-BE49-F238E27FC236}">
                <a16:creationId xmlns:a16="http://schemas.microsoft.com/office/drawing/2014/main" id="{38EEC1C4-C623-27B0-E4DD-04ED9607E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334" y="4562419"/>
            <a:ext cx="1931926" cy="1374756"/>
          </a:xfrm>
          <a:prstGeom prst="rect">
            <a:avLst/>
          </a:prstGeom>
        </p:spPr>
      </p:pic>
      <p:pic>
        <p:nvPicPr>
          <p:cNvPr id="9" name="Picture 8">
            <a:extLst>
              <a:ext uri="{FF2B5EF4-FFF2-40B4-BE49-F238E27FC236}">
                <a16:creationId xmlns:a16="http://schemas.microsoft.com/office/drawing/2014/main" id="{92E841F5-3F6A-75A0-63AA-3CB07DB55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587" y="276306"/>
            <a:ext cx="3195548" cy="5307547"/>
          </a:xfrm>
          <a:prstGeom prst="rect">
            <a:avLst/>
          </a:prstGeom>
        </p:spPr>
      </p:pic>
      <p:pic>
        <p:nvPicPr>
          <p:cNvPr id="15" name="Picture 14">
            <a:extLst>
              <a:ext uri="{FF2B5EF4-FFF2-40B4-BE49-F238E27FC236}">
                <a16:creationId xmlns:a16="http://schemas.microsoft.com/office/drawing/2014/main" id="{A93C35E2-062D-809F-09F5-794D9F7A05DB}"/>
              </a:ext>
            </a:extLst>
          </p:cNvPr>
          <p:cNvPicPr>
            <a:picLocks noChangeAspect="1"/>
          </p:cNvPicPr>
          <p:nvPr/>
        </p:nvPicPr>
        <p:blipFill>
          <a:blip r:embed="rId5">
            <a:extLst>
              <a:ext uri="{28A0092B-C50C-407E-A947-70E740481C1C}">
                <a14:useLocalDpi xmlns:a14="http://schemas.microsoft.com/office/drawing/2010/main" val="0"/>
              </a:ext>
            </a:extLst>
          </a:blip>
          <a:srcRect l="-1103" t="1138" r="1103" b="51891"/>
          <a:stretch>
            <a:fillRect/>
          </a:stretch>
        </p:blipFill>
        <p:spPr>
          <a:xfrm>
            <a:off x="8162587" y="5182929"/>
            <a:ext cx="2075361" cy="804564"/>
          </a:xfrm>
          <a:prstGeom prst="rect">
            <a:avLst/>
          </a:prstGeom>
        </p:spPr>
      </p:pic>
    </p:spTree>
    <p:extLst>
      <p:ext uri="{BB962C8B-B14F-4D97-AF65-F5344CB8AC3E}">
        <p14:creationId xmlns:p14="http://schemas.microsoft.com/office/powerpoint/2010/main" val="332123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0AFC88D6-DD00-27DA-51ED-0F3076445B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D44E94-E7C0-8AF3-FB6E-3A3F39A7BC26}"/>
              </a:ext>
            </a:extLst>
          </p:cNvPr>
          <p:cNvSpPr/>
          <p:nvPr/>
        </p:nvSpPr>
        <p:spPr>
          <a:xfrm>
            <a:off x="1269024" y="123093"/>
            <a:ext cx="9205546" cy="7737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3" name="Rectangle 2">
            <a:extLst>
              <a:ext uri="{FF2B5EF4-FFF2-40B4-BE49-F238E27FC236}">
                <a16:creationId xmlns:a16="http://schemas.microsoft.com/office/drawing/2014/main" id="{67E6F610-1FC6-4D11-2C27-1FD6782D33A9}"/>
              </a:ext>
            </a:extLst>
          </p:cNvPr>
          <p:cNvSpPr/>
          <p:nvPr/>
        </p:nvSpPr>
        <p:spPr>
          <a:xfrm>
            <a:off x="866275" y="896816"/>
            <a:ext cx="6135335" cy="61521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2400" b="1" dirty="0"/>
          </a:p>
          <a:p>
            <a:pPr>
              <a:buNone/>
            </a:pPr>
            <a:endParaRPr lang="en-US" b="1" dirty="0"/>
          </a:p>
          <a:p>
            <a:pPr>
              <a:defRPr/>
            </a:pPr>
            <a:r>
              <a:rPr lang="en-US" sz="2400" b="1" dirty="0"/>
              <a:t>Personal Load Bearing Equipment</a:t>
            </a:r>
          </a:p>
          <a:p>
            <a:pPr>
              <a:defRPr/>
            </a:pPr>
            <a:r>
              <a:rPr lang="en-US" b="1" dirty="0">
                <a:solidFill>
                  <a:prstClr val="white"/>
                </a:solidFill>
                <a:latin typeface="Aptos" panose="02110004020202020204"/>
              </a:rPr>
              <a:t>     </a:t>
            </a:r>
            <a:r>
              <a:rPr lang="en-CA" kern="100" dirty="0">
                <a:effectLst/>
                <a:latin typeface="Arial" panose="020B06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CA" b="1" kern="100" dirty="0">
                <a:effectLst/>
                <a:latin typeface="Arial" panose="020B0604020202020204" pitchFamily="34" charset="0"/>
                <a:ea typeface="Aptos" panose="020B0004020202020204" pitchFamily="34" charset="0"/>
                <a:cs typeface="Arial" panose="020B0604020202020204" pitchFamily="34" charset="0"/>
              </a:rPr>
              <a:t>Early War:</a:t>
            </a:r>
          </a:p>
          <a:p>
            <a:pPr marL="285750" lvl="0" indent="-285750">
              <a:lnSpc>
                <a:spcPct val="107000"/>
              </a:lnSpc>
              <a:spcAft>
                <a:spcPts val="800"/>
              </a:spcAft>
              <a:buFont typeface="Arial" panose="020B0604020202020204" pitchFamily="34" charset="0"/>
              <a:buChar char="•"/>
            </a:pPr>
            <a:r>
              <a:rPr lang="en-CA" kern="100" dirty="0">
                <a:effectLst/>
                <a:latin typeface="Arial" panose="020B0604020202020204" pitchFamily="34" charset="0"/>
                <a:ea typeface="Aptos" panose="020B0004020202020204" pitchFamily="34" charset="0"/>
                <a:cs typeface="Arial" panose="020B0604020202020204" pitchFamily="34" charset="0"/>
              </a:rPr>
              <a:t>1889 Oliver Pattern leather harness and pouches</a:t>
            </a:r>
          </a:p>
          <a:p>
            <a:pPr marL="342900" lvl="0" indent="-342900">
              <a:lnSpc>
                <a:spcPct val="107000"/>
              </a:lnSpc>
              <a:spcAft>
                <a:spcPts val="800"/>
              </a:spcAft>
              <a:buFont typeface="Symbol" panose="05050102010706020507" pitchFamily="18" charset="2"/>
              <a:buChar char=""/>
            </a:pPr>
            <a:endParaRPr lang="en-CA" sz="1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CA" b="1" kern="100" dirty="0">
                <a:effectLst/>
                <a:latin typeface="Arial" panose="020B0604020202020204" pitchFamily="34" charset="0"/>
                <a:ea typeface="Aptos" panose="020B0004020202020204" pitchFamily="34" charset="0"/>
                <a:cs typeface="Arial" panose="020B0604020202020204" pitchFamily="34" charset="0"/>
              </a:rPr>
              <a:t>Later War:</a:t>
            </a:r>
            <a:endParaRPr lang="en-CA" sz="18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1908 Pattern Web Equipment (canvas webbing)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Water bottle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Entrenching tool (small shovel)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Haversack and pack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Mess tin and eating utensils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Groundsheet or waterproof cape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Extra socks and personal items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First aid field dressing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Gas mask (Small Box Respirator after 1916)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Ammunition pouches carrying approximately 150 rounds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fully equipped infantryman often carried </a:t>
            </a:r>
            <a:r>
              <a:rPr kumimoji="0" lang="en-CA" sz="180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60 to 70 pounds (27–32 kg) of gear.</a:t>
            </a:r>
            <a:endParaRPr kumimoji="0" lang="en-CA" sz="1800" i="0" u="none" strike="noStrike" kern="1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lvl="0" indent="-342900" algn="l">
              <a:buSzPts val="1000"/>
              <a:buFont typeface="Symbol" panose="05050102010706020507" pitchFamily="18" charset="2"/>
              <a:buChar char=""/>
              <a:tabLst>
                <a:tab pos="457200" algn="l"/>
              </a:tabLst>
            </a:pP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en-CA" kern="100" dirty="0">
              <a:effectLst/>
              <a:latin typeface="Arial" panose="020B0604020202020204" pitchFamily="34" charset="0"/>
              <a:ea typeface="Aptos" panose="020B0004020202020204" pitchFamily="34" charset="0"/>
              <a:cs typeface="Arial" panose="020B0604020202020204" pitchFamily="34" charset="0"/>
            </a:endParaRPr>
          </a:p>
          <a:p>
            <a:endParaRPr lang="en-US" sz="1400" b="1" dirty="0"/>
          </a:p>
          <a:p>
            <a:endParaRPr lang="en-US" b="1" dirty="0"/>
          </a:p>
        </p:txBody>
      </p:sp>
      <p:sp>
        <p:nvSpPr>
          <p:cNvPr id="5" name="Rectangle 4">
            <a:extLst>
              <a:ext uri="{FF2B5EF4-FFF2-40B4-BE49-F238E27FC236}">
                <a16:creationId xmlns:a16="http://schemas.microsoft.com/office/drawing/2014/main" id="{DBE2B4EF-0538-72D3-62FD-76F5651BFF58}"/>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11" name="Rectangle 2">
            <a:extLst>
              <a:ext uri="{FF2B5EF4-FFF2-40B4-BE49-F238E27FC236}">
                <a16:creationId xmlns:a16="http://schemas.microsoft.com/office/drawing/2014/main" id="{EADD8FE2-D957-4182-363F-D74EC04F118B}"/>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pic>
        <p:nvPicPr>
          <p:cNvPr id="6" name="Picture 5">
            <a:extLst>
              <a:ext uri="{FF2B5EF4-FFF2-40B4-BE49-F238E27FC236}">
                <a16:creationId xmlns:a16="http://schemas.microsoft.com/office/drawing/2014/main" id="{AAA336AD-F801-82A1-C7B2-88A36227E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345" y="2617547"/>
            <a:ext cx="3180340" cy="4240453"/>
          </a:xfrm>
          <a:prstGeom prst="rect">
            <a:avLst/>
          </a:prstGeom>
        </p:spPr>
      </p:pic>
      <p:pic>
        <p:nvPicPr>
          <p:cNvPr id="8" name="Picture 7">
            <a:extLst>
              <a:ext uri="{FF2B5EF4-FFF2-40B4-BE49-F238E27FC236}">
                <a16:creationId xmlns:a16="http://schemas.microsoft.com/office/drawing/2014/main" id="{CB29F695-636D-97D4-5633-89B287F4C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397" y="459909"/>
            <a:ext cx="2299421" cy="2523615"/>
          </a:xfrm>
          <a:prstGeom prst="rect">
            <a:avLst/>
          </a:prstGeom>
        </p:spPr>
      </p:pic>
    </p:spTree>
    <p:extLst>
      <p:ext uri="{BB962C8B-B14F-4D97-AF65-F5344CB8AC3E}">
        <p14:creationId xmlns:p14="http://schemas.microsoft.com/office/powerpoint/2010/main" val="140465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772EE1FD-BE33-DB5A-7255-AA4A620F89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9687D1-65DA-E2B0-A862-6663911EA119}"/>
              </a:ext>
            </a:extLst>
          </p:cNvPr>
          <p:cNvSpPr/>
          <p:nvPr/>
        </p:nvSpPr>
        <p:spPr>
          <a:xfrm>
            <a:off x="1329226" y="-6977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Equipment</a:t>
            </a:r>
          </a:p>
        </p:txBody>
      </p:sp>
      <p:sp>
        <p:nvSpPr>
          <p:cNvPr id="5" name="Rectangle 4">
            <a:extLst>
              <a:ext uri="{FF2B5EF4-FFF2-40B4-BE49-F238E27FC236}">
                <a16:creationId xmlns:a16="http://schemas.microsoft.com/office/drawing/2014/main" id="{517E1DFB-997D-375E-3A2E-198CFD88B56B}"/>
              </a:ext>
            </a:extLst>
          </p:cNvPr>
          <p:cNvSpPr/>
          <p:nvPr/>
        </p:nvSpPr>
        <p:spPr>
          <a:xfrm>
            <a:off x="1902069" y="2983524"/>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US" sz="1400" dirty="0"/>
          </a:p>
        </p:txBody>
      </p:sp>
      <p:sp>
        <p:nvSpPr>
          <p:cNvPr id="7" name="Rectangle 6">
            <a:extLst>
              <a:ext uri="{FF2B5EF4-FFF2-40B4-BE49-F238E27FC236}">
                <a16:creationId xmlns:a16="http://schemas.microsoft.com/office/drawing/2014/main" id="{5F5DADA7-3A98-D5AF-9121-83DA1DEB3CCD}"/>
              </a:ext>
            </a:extLst>
          </p:cNvPr>
          <p:cNvSpPr/>
          <p:nvPr/>
        </p:nvSpPr>
        <p:spPr>
          <a:xfrm>
            <a:off x="2522273" y="1540208"/>
            <a:ext cx="4492869" cy="890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11" name="Rectangle 2">
            <a:extLst>
              <a:ext uri="{FF2B5EF4-FFF2-40B4-BE49-F238E27FC236}">
                <a16:creationId xmlns:a16="http://schemas.microsoft.com/office/drawing/2014/main" id="{A511FF15-3BBF-52F7-DD72-92921F125ED4}"/>
              </a:ext>
            </a:extLst>
          </p:cNvPr>
          <p:cNvSpPr>
            <a:spLocks noChangeArrowheads="1"/>
          </p:cNvSpPr>
          <p:nvPr/>
        </p:nvSpPr>
        <p:spPr bwMode="auto">
          <a:xfrm>
            <a:off x="4604239" y="2745414"/>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FontTx/>
              <a:buChar char="•"/>
            </a:pPr>
            <a:r>
              <a:rPr lang="en-US" altLang="en-US" dirty="0">
                <a:latin typeface="Arial" panose="020B0604020202020204" pitchFamily="34" charset="0"/>
              </a:rPr>
              <a:t>.</a:t>
            </a:r>
          </a:p>
        </p:txBody>
      </p:sp>
      <p:sp>
        <p:nvSpPr>
          <p:cNvPr id="6" name="TextBox 5">
            <a:extLst>
              <a:ext uri="{FF2B5EF4-FFF2-40B4-BE49-F238E27FC236}">
                <a16:creationId xmlns:a16="http://schemas.microsoft.com/office/drawing/2014/main" id="{A2E7997B-6524-CB04-E79D-B0D4A1A2452E}"/>
              </a:ext>
            </a:extLst>
          </p:cNvPr>
          <p:cNvSpPr txBox="1"/>
          <p:nvPr/>
        </p:nvSpPr>
        <p:spPr>
          <a:xfrm>
            <a:off x="562707" y="676742"/>
            <a:ext cx="6231632" cy="7197740"/>
          </a:xfrm>
          <a:prstGeom prst="rect">
            <a:avLst/>
          </a:prstGeom>
          <a:noFill/>
        </p:spPr>
        <p:txBody>
          <a:bodyPr wrap="square">
            <a:spAutoFit/>
          </a:bodyPr>
          <a:lstStyle/>
          <a:p>
            <a:r>
              <a:rPr lang="en-US" sz="2400" b="1" dirty="0">
                <a:solidFill>
                  <a:schemeClr val="bg1"/>
                </a:solidFill>
              </a:rPr>
              <a:t>Personal Weapon</a:t>
            </a:r>
          </a:p>
          <a:p>
            <a:pPr>
              <a:lnSpc>
                <a:spcPct val="107000"/>
              </a:lnSpc>
              <a:spcAft>
                <a:spcPts val="800"/>
              </a:spcAft>
            </a:pPr>
            <a:endParaRPr lang="en-CA" sz="1200" kern="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 standard-issue weapon for Canadian infantrymen was</a:t>
            </a:r>
            <a:r>
              <a:rPr lang="en-CA" sz="1600" kern="100" dirty="0">
                <a:effectLst/>
                <a:latin typeface="Arial" panose="020B0604020202020204" pitchFamily="34" charset="0"/>
                <a:ea typeface="Aptos" panose="020B0004020202020204" pitchFamily="34" charset="0"/>
                <a:cs typeface="Times New Roman" panose="02020603050405020304" pitchFamily="18" charset="0"/>
              </a:rPr>
              <a:t>:</a:t>
            </a:r>
            <a:endParaRPr lang="en-CA" sz="1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Ross Rifle (1905–1916)</a:t>
            </a:r>
            <a:endParaRPr lang="en-CA" sz="14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Canadian-made straight-pull bolt-action rifle.</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Accurate but unreliable in trench conditions (mud and dirt jammed the mechanism).</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Strongly disliked by soldiers for jamming during combat.</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Lee-Enfield Rifle (after 1916)</a:t>
            </a:r>
            <a:endParaRPr lang="en-CA" sz="14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SMLE Mk III (Short Magazine Lee-Enfield):</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 reliable British-made bolt-action rifle.</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10-round magazine, fast cycling rate.</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Widely praised for its dependability and firepower.</a:t>
            </a: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6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Became the standard issue by mid-war.</a:t>
            </a:r>
          </a:p>
          <a:p>
            <a:pPr marL="285750" indent="-285750" algn="l">
              <a:buFont typeface="Arial" panose="020B0604020202020204" pitchFamily="34" charset="0"/>
              <a:buChar char="•"/>
            </a:pPr>
            <a:r>
              <a:rPr lang="en-CA"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Bayonet: </a:t>
            </a:r>
            <a:r>
              <a:rPr lang="en-CA" sz="16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standard bayonet was the Pattern 1907 sword bayonet, featuring a 17-inch blade. Soldiers were trained extensively in bayonet fighting, though actual bayonet combat was less common </a:t>
            </a:r>
            <a:endParaRPr lang="en-CA" sz="16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en-CA"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CA" sz="1600" kern="100" dirty="0">
              <a:solidFill>
                <a:schemeClr val="bg1"/>
              </a:solidFill>
              <a:latin typeface="Arial" panose="020B0604020202020204" pitchFamily="34" charset="0"/>
              <a:ea typeface="Aptos" panose="020B0004020202020204" pitchFamily="34" charset="0"/>
              <a:cs typeface="Times New Roman" panose="02020603050405020304" pitchFamily="18" charset="0"/>
            </a:endParaRPr>
          </a:p>
          <a:p>
            <a:endParaRPr lang="en-US" sz="1400" dirty="0">
              <a:solidFill>
                <a:schemeClr val="bg1"/>
              </a:solidFill>
            </a:endParaRPr>
          </a:p>
        </p:txBody>
      </p:sp>
      <p:pic>
        <p:nvPicPr>
          <p:cNvPr id="3" name="Picture 2">
            <a:extLst>
              <a:ext uri="{FF2B5EF4-FFF2-40B4-BE49-F238E27FC236}">
                <a16:creationId xmlns:a16="http://schemas.microsoft.com/office/drawing/2014/main" id="{AB6C4EEE-66E6-CA2C-F0BF-DCC30F8D6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73490">
            <a:off x="5217329" y="2346712"/>
            <a:ext cx="6063318" cy="1571308"/>
          </a:xfrm>
          <a:prstGeom prst="rect">
            <a:avLst/>
          </a:prstGeom>
        </p:spPr>
      </p:pic>
      <p:pic>
        <p:nvPicPr>
          <p:cNvPr id="9" name="Picture 8">
            <a:extLst>
              <a:ext uri="{FF2B5EF4-FFF2-40B4-BE49-F238E27FC236}">
                <a16:creationId xmlns:a16="http://schemas.microsoft.com/office/drawing/2014/main" id="{E0166B65-0AB2-9E02-6E4F-2AEC4606D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345957">
            <a:off x="6746541" y="2889863"/>
            <a:ext cx="6508359" cy="1458270"/>
          </a:xfrm>
          <a:prstGeom prst="rect">
            <a:avLst/>
          </a:prstGeom>
        </p:spPr>
      </p:pic>
      <p:sp>
        <p:nvSpPr>
          <p:cNvPr id="10" name="Rectangle 9">
            <a:extLst>
              <a:ext uri="{FF2B5EF4-FFF2-40B4-BE49-F238E27FC236}">
                <a16:creationId xmlns:a16="http://schemas.microsoft.com/office/drawing/2014/main" id="{B85A48FD-1E7D-FB36-BCE9-F8410705D5F4}"/>
              </a:ext>
            </a:extLst>
          </p:cNvPr>
          <p:cNvSpPr/>
          <p:nvPr/>
        </p:nvSpPr>
        <p:spPr>
          <a:xfrm>
            <a:off x="8862702" y="1763211"/>
            <a:ext cx="1614049" cy="4020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Ross Rifle</a:t>
            </a:r>
          </a:p>
        </p:txBody>
      </p:sp>
      <p:sp>
        <p:nvSpPr>
          <p:cNvPr id="14" name="Rectangle 13">
            <a:extLst>
              <a:ext uri="{FF2B5EF4-FFF2-40B4-BE49-F238E27FC236}">
                <a16:creationId xmlns:a16="http://schemas.microsoft.com/office/drawing/2014/main" id="{B5EC18A9-A502-F8E9-EFE3-D3B7BE192A02}"/>
              </a:ext>
            </a:extLst>
          </p:cNvPr>
          <p:cNvSpPr/>
          <p:nvPr/>
        </p:nvSpPr>
        <p:spPr>
          <a:xfrm>
            <a:off x="9507440" y="5094789"/>
            <a:ext cx="2156805" cy="590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Lee-Enfield Rifle</a:t>
            </a:r>
          </a:p>
        </p:txBody>
      </p:sp>
    </p:spTree>
    <p:extLst>
      <p:ext uri="{BB962C8B-B14F-4D97-AF65-F5344CB8AC3E}">
        <p14:creationId xmlns:p14="http://schemas.microsoft.com/office/powerpoint/2010/main" val="372334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B6EE7C0-98ED-C061-4698-6C8DCCA88AB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C6E555A-B326-2CF5-E2F1-B35157EDCBC8}"/>
              </a:ext>
            </a:extLst>
          </p:cNvPr>
          <p:cNvSpPr/>
          <p:nvPr/>
        </p:nvSpPr>
        <p:spPr>
          <a:xfrm>
            <a:off x="1244037" y="138572"/>
            <a:ext cx="9205546" cy="1239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Times New Roman" panose="02020603050405020304" pitchFamily="18" charset="0"/>
                <a:cs typeface="Times New Roman" panose="02020603050405020304" pitchFamily="18" charset="0"/>
              </a:rPr>
              <a:t>Operational Environment</a:t>
            </a:r>
          </a:p>
        </p:txBody>
      </p:sp>
      <p:pic>
        <p:nvPicPr>
          <p:cNvPr id="6" name="Picture 5">
            <a:extLst>
              <a:ext uri="{FF2B5EF4-FFF2-40B4-BE49-F238E27FC236}">
                <a16:creationId xmlns:a16="http://schemas.microsoft.com/office/drawing/2014/main" id="{3B14CB1C-DA81-47BC-8973-E51B3D33E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239938"/>
            <a:ext cx="10591800" cy="5257800"/>
          </a:xfrm>
          <a:prstGeom prst="rect">
            <a:avLst/>
          </a:prstGeom>
        </p:spPr>
      </p:pic>
    </p:spTree>
    <p:extLst>
      <p:ext uri="{BB962C8B-B14F-4D97-AF65-F5344CB8AC3E}">
        <p14:creationId xmlns:p14="http://schemas.microsoft.com/office/powerpoint/2010/main" val="1349326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1242</TotalTime>
  <Words>991</Words>
  <Application>Microsoft Office PowerPoint</Application>
  <PresentationFormat>Widescreen</PresentationFormat>
  <Paragraphs>141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Wayne Dauphinee</dc:creator>
  <cp:lastModifiedBy>Wayne Dauphinee</cp:lastModifiedBy>
  <cp:revision>32</cp:revision>
  <cp:lastPrinted>2026-06-02T23:49:43Z</cp:lastPrinted>
  <dcterms:created xsi:type="dcterms:W3CDTF">2026-01-09T18:07:34Z</dcterms:created>
  <dcterms:modified xsi:type="dcterms:W3CDTF">2026-06-06T21:41:41Z</dcterms:modified>
</cp:coreProperties>
</file>